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erebri Bold" panose="020B0604020202020204" charset="0"/>
      <p:regular r:id="rId17"/>
    </p:embeddedFont>
    <p:embeddedFont>
      <p:font typeface="Frutiger Next LT W1G 1" panose="020B0604020202020204" charset="0"/>
      <p:regular r:id="rId18"/>
    </p:embeddedFont>
    <p:embeddedFont>
      <p:font typeface="Frutiger Next LT W1G 2" panose="020B0604020202020204" charset="0"/>
      <p:regular r:id="rId19"/>
    </p:embeddedFont>
    <p:embeddedFont>
      <p:font typeface="Noto Sans" panose="020B0502040504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F2F0"/>
    <a:srgbClr val="BF00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gif>
</file>

<file path=ppt/media/image29.png>
</file>

<file path=ppt/media/image3.png>
</file>

<file path=ppt/media/image30.svg>
</file>

<file path=ppt/media/image31.jpeg>
</file>

<file path=ppt/media/image32.gif>
</file>

<file path=ppt/media/image33.png>
</file>

<file path=ppt/media/image34.svg>
</file>

<file path=ppt/media/image35.png>
</file>

<file path=ppt/media/image36.jpe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46.svg>
</file>

<file path=ppt/media/image47.jpeg>
</file>

<file path=ppt/media/image48.jpeg>
</file>

<file path=ppt/media/image49.jpeg>
</file>

<file path=ppt/media/image5.svg>
</file>

<file path=ppt/media/image50.png>
</file>

<file path=ppt/media/image51.png>
</file>

<file path=ppt/media/image52.gif>
</file>

<file path=ppt/media/image53.png>
</file>

<file path=ppt/media/image54.svg>
</file>

<file path=ppt/media/image55.png>
</file>

<file path=ppt/media/image56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gif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svg"/><Relationship Id="rId5" Type="http://schemas.openxmlformats.org/officeDocument/2006/relationships/image" Target="../media/image55.png"/><Relationship Id="rId4" Type="http://schemas.openxmlformats.org/officeDocument/2006/relationships/image" Target="../media/image54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15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12" Type="http://schemas.openxmlformats.org/officeDocument/2006/relationships/image" Target="../media/image14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svg"/><Relationship Id="rId10" Type="http://schemas.openxmlformats.org/officeDocument/2006/relationships/image" Target="../media/image12.sv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jpeg"/><Relationship Id="rId10" Type="http://schemas.openxmlformats.org/officeDocument/2006/relationships/image" Target="../media/image25.png"/><Relationship Id="rId4" Type="http://schemas.openxmlformats.org/officeDocument/2006/relationships/image" Target="../media/image19.jpeg"/><Relationship Id="rId9" Type="http://schemas.openxmlformats.org/officeDocument/2006/relationships/image" Target="../media/image2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8.gif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7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0.svg"/><Relationship Id="rId7" Type="http://schemas.openxmlformats.org/officeDocument/2006/relationships/image" Target="../media/image6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jpe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3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7" Type="http://schemas.openxmlformats.org/officeDocument/2006/relationships/image" Target="../media/image38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jpeg"/><Relationship Id="rId4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41.png"/><Relationship Id="rId9" Type="http://schemas.openxmlformats.org/officeDocument/2006/relationships/image" Target="../media/image4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4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76472" y="5486660"/>
            <a:ext cx="13227113" cy="4800340"/>
          </a:xfrm>
          <a:custGeom>
            <a:avLst/>
            <a:gdLst/>
            <a:ahLst/>
            <a:cxnLst/>
            <a:rect l="l" t="t" r="r" b="b"/>
            <a:pathLst>
              <a:path w="13227113" h="4800340">
                <a:moveTo>
                  <a:pt x="0" y="0"/>
                </a:moveTo>
                <a:lnTo>
                  <a:pt x="13227113" y="0"/>
                </a:lnTo>
                <a:lnTo>
                  <a:pt x="13227113" y="4800340"/>
                </a:lnTo>
                <a:lnTo>
                  <a:pt x="0" y="48003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37637" y="2059294"/>
            <a:ext cx="11412726" cy="2172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714"/>
              </a:lnSpc>
            </a:pPr>
            <a:r>
              <a:rPr lang="en-US" sz="12653">
                <a:solidFill>
                  <a:srgbClr val="FFFFFF"/>
                </a:solidFill>
                <a:latin typeface="Cerebri Bold"/>
              </a:rPr>
              <a:t>Lerncoaching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798900" y="4152251"/>
            <a:ext cx="8690200" cy="840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12"/>
              </a:lnSpc>
            </a:pPr>
            <a:r>
              <a:rPr lang="en-US" sz="4937" spc="760">
                <a:solidFill>
                  <a:srgbClr val="FFFFFF"/>
                </a:solidFill>
                <a:latin typeface="Cerebri Bold"/>
              </a:rPr>
              <a:t>CHATBOT</a:t>
            </a:r>
          </a:p>
        </p:txBody>
      </p:sp>
      <p:sp>
        <p:nvSpPr>
          <p:cNvPr id="6" name="Freeform 6"/>
          <p:cNvSpPr/>
          <p:nvPr/>
        </p:nvSpPr>
        <p:spPr>
          <a:xfrm>
            <a:off x="5176472" y="5486660"/>
            <a:ext cx="13210579" cy="4783787"/>
          </a:xfrm>
          <a:custGeom>
            <a:avLst/>
            <a:gdLst/>
            <a:ahLst/>
            <a:cxnLst/>
            <a:rect l="l" t="t" r="r" b="b"/>
            <a:pathLst>
              <a:path w="13210579" h="4783787">
                <a:moveTo>
                  <a:pt x="0" y="0"/>
                </a:moveTo>
                <a:lnTo>
                  <a:pt x="13210579" y="0"/>
                </a:lnTo>
                <a:lnTo>
                  <a:pt x="13210579" y="4783787"/>
                </a:lnTo>
                <a:lnTo>
                  <a:pt x="0" y="47837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5" b="-346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570538" cy="157053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-2017781"/>
            <a:ext cx="20663312" cy="20475464"/>
          </a:xfrm>
          <a:custGeom>
            <a:avLst/>
            <a:gdLst/>
            <a:ahLst/>
            <a:cxnLst/>
            <a:rect l="l" t="t" r="r" b="b"/>
            <a:pathLst>
              <a:path w="20663312" h="20475464">
                <a:moveTo>
                  <a:pt x="0" y="0"/>
                </a:moveTo>
                <a:lnTo>
                  <a:pt x="20663312" y="0"/>
                </a:lnTo>
                <a:lnTo>
                  <a:pt x="20663312" y="20475464"/>
                </a:lnTo>
                <a:lnTo>
                  <a:pt x="0" y="20475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736641" y="1967753"/>
            <a:ext cx="9564658" cy="9629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12450" lvl="1" indent="-606225">
              <a:lnSpc>
                <a:spcPts val="8367"/>
              </a:lnSpc>
              <a:buFont typeface="Arial"/>
              <a:buChar char="•"/>
            </a:pP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Dauer: 20 - 60 </a:t>
            </a:r>
            <a:r>
              <a:rPr lang="en-US" sz="5615" dirty="0" err="1">
                <a:solidFill>
                  <a:srgbClr val="000000"/>
                </a:solidFill>
                <a:latin typeface="Frutiger Next LT W1G 2"/>
              </a:rPr>
              <a:t>Minuten</a:t>
            </a: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 (</a:t>
            </a:r>
            <a:r>
              <a:rPr lang="en-US" sz="5615" dirty="0" err="1">
                <a:solidFill>
                  <a:srgbClr val="000000"/>
                </a:solidFill>
                <a:latin typeface="Frutiger Next LT W1G 2"/>
              </a:rPr>
              <a:t>optionale</a:t>
            </a: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5615" dirty="0" err="1">
                <a:solidFill>
                  <a:srgbClr val="000000"/>
                </a:solidFill>
                <a:latin typeface="Frutiger Next LT W1G 2"/>
              </a:rPr>
              <a:t>zweite</a:t>
            </a: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 Session)</a:t>
            </a:r>
          </a:p>
          <a:p>
            <a:pPr marL="1212450" lvl="1" indent="-606225">
              <a:lnSpc>
                <a:spcPts val="8367"/>
              </a:lnSpc>
              <a:buFont typeface="Arial"/>
              <a:buChar char="•"/>
            </a:pPr>
            <a:r>
              <a:rPr lang="en-US" sz="5615" dirty="0" err="1">
                <a:solidFill>
                  <a:srgbClr val="000000"/>
                </a:solidFill>
                <a:latin typeface="Frutiger Next LT W1G 2"/>
              </a:rPr>
              <a:t>Einfache</a:t>
            </a: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5615" dirty="0" err="1">
                <a:solidFill>
                  <a:srgbClr val="000000"/>
                </a:solidFill>
                <a:latin typeface="Frutiger Next LT W1G 2"/>
              </a:rPr>
              <a:t>Anmeldung</a:t>
            </a: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5615" dirty="0" err="1">
                <a:solidFill>
                  <a:srgbClr val="000000"/>
                </a:solidFill>
                <a:latin typeface="Frutiger Next LT W1G 2"/>
              </a:rPr>
              <a:t>über</a:t>
            </a: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 GRIPS          </a:t>
            </a:r>
            <a:r>
              <a:rPr lang="en-US" sz="5615" dirty="0" err="1">
                <a:solidFill>
                  <a:srgbClr val="000000"/>
                </a:solidFill>
                <a:latin typeface="Frutiger Next LT W1G 2"/>
              </a:rPr>
              <a:t>Zeitslots</a:t>
            </a:r>
            <a:endParaRPr lang="en-US" sz="5615" dirty="0">
              <a:solidFill>
                <a:srgbClr val="000000"/>
              </a:solidFill>
              <a:latin typeface="Frutiger Next LT W1G 2"/>
            </a:endParaRPr>
          </a:p>
          <a:p>
            <a:pPr marL="1212450" lvl="1" indent="-606225">
              <a:lnSpc>
                <a:spcPts val="8367"/>
              </a:lnSpc>
              <a:buFont typeface="Arial"/>
              <a:buChar char="•"/>
            </a:pP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Chatbot </a:t>
            </a:r>
            <a:r>
              <a:rPr lang="en-US" sz="5615" dirty="0" err="1">
                <a:solidFill>
                  <a:srgbClr val="000000"/>
                </a:solidFill>
                <a:latin typeface="Frutiger Next LT W1G 2"/>
              </a:rPr>
              <a:t>über</a:t>
            </a: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 Telegram</a:t>
            </a:r>
          </a:p>
          <a:p>
            <a:pPr marL="1212450" lvl="1" indent="-606225">
              <a:lnSpc>
                <a:spcPts val="8367"/>
              </a:lnSpc>
              <a:buFont typeface="Arial"/>
              <a:buChar char="•"/>
            </a:pPr>
            <a:r>
              <a:rPr lang="en-US" sz="5615" dirty="0" err="1">
                <a:solidFill>
                  <a:srgbClr val="000000"/>
                </a:solidFill>
                <a:latin typeface="Frutiger Next LT W1G 2"/>
              </a:rPr>
              <a:t>Gewinnspiel</a:t>
            </a:r>
            <a:endParaRPr lang="en-US" sz="5615" dirty="0">
              <a:solidFill>
                <a:srgbClr val="000000"/>
              </a:solidFill>
              <a:latin typeface="Frutiger Next LT W1G 2"/>
            </a:endParaRPr>
          </a:p>
          <a:p>
            <a:pPr>
              <a:lnSpc>
                <a:spcPts val="8367"/>
              </a:lnSpc>
            </a:pPr>
            <a:r>
              <a:rPr lang="en-US" sz="5615" dirty="0">
                <a:solidFill>
                  <a:srgbClr val="000000"/>
                </a:solidFill>
                <a:latin typeface="Frutiger Next LT W1G 2"/>
              </a:rPr>
              <a:t> </a:t>
            </a:r>
          </a:p>
          <a:p>
            <a:pPr>
              <a:lnSpc>
                <a:spcPts val="8367"/>
              </a:lnSpc>
            </a:pPr>
            <a:endParaRPr lang="en-US" sz="5615" dirty="0">
              <a:solidFill>
                <a:srgbClr val="000000"/>
              </a:solidFill>
              <a:latin typeface="Frutiger Next LT W1G 2"/>
            </a:endParaRPr>
          </a:p>
          <a:p>
            <a:pPr>
              <a:lnSpc>
                <a:spcPts val="8367"/>
              </a:lnSpc>
            </a:pPr>
            <a:endParaRPr lang="en-US" sz="5615" dirty="0">
              <a:solidFill>
                <a:srgbClr val="000000"/>
              </a:solidFill>
              <a:latin typeface="Frutiger Next LT W1G 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9062176" y="9041219"/>
            <a:ext cx="1033460" cy="103346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1032196" y="8035953"/>
            <a:ext cx="3783498" cy="378349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540000" y="1577102"/>
            <a:ext cx="1314702" cy="131470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301299" y="9084004"/>
            <a:ext cx="2405993" cy="2405993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172873" y="8219951"/>
            <a:ext cx="1033460" cy="103346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6920473" y="5471052"/>
            <a:ext cx="1598497" cy="729314"/>
          </a:xfrm>
          <a:custGeom>
            <a:avLst/>
            <a:gdLst/>
            <a:ahLst/>
            <a:cxnLst/>
            <a:rect l="l" t="t" r="r" b="b"/>
            <a:pathLst>
              <a:path w="1598497" h="729314">
                <a:moveTo>
                  <a:pt x="0" y="0"/>
                </a:moveTo>
                <a:lnTo>
                  <a:pt x="1598497" y="0"/>
                </a:lnTo>
                <a:lnTo>
                  <a:pt x="1598497" y="729314"/>
                </a:lnTo>
                <a:lnTo>
                  <a:pt x="0" y="7293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2751302" y="552240"/>
            <a:ext cx="11007445" cy="1024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61"/>
              </a:lnSpc>
            </a:pPr>
            <a:r>
              <a:rPr lang="en-US" sz="5401">
                <a:solidFill>
                  <a:srgbClr val="000000"/>
                </a:solidFill>
                <a:latin typeface="Frutiger Next LT W1G 1"/>
              </a:rPr>
              <a:t>Zusammenfasssung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40996CE-6BF4-FB49-BFC3-2A5013C533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4682" y="5690369"/>
            <a:ext cx="3667623" cy="301952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120450" y="1863299"/>
            <a:ext cx="6047099" cy="6086883"/>
          </a:xfrm>
          <a:custGeom>
            <a:avLst/>
            <a:gdLst/>
            <a:ahLst/>
            <a:cxnLst/>
            <a:rect l="l" t="t" r="r" b="b"/>
            <a:pathLst>
              <a:path w="6047099" h="6086883">
                <a:moveTo>
                  <a:pt x="0" y="0"/>
                </a:moveTo>
                <a:lnTo>
                  <a:pt x="6047100" y="0"/>
                </a:lnTo>
                <a:lnTo>
                  <a:pt x="6047100" y="6086883"/>
                </a:lnTo>
                <a:lnTo>
                  <a:pt x="0" y="60868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216" t="-10970" r="-11545" b="-10988"/>
            </a:stretch>
          </a:blipFill>
        </p:spPr>
      </p:sp>
      <p:sp>
        <p:nvSpPr>
          <p:cNvPr id="3" name="Freeform 3"/>
          <p:cNvSpPr/>
          <p:nvPr/>
        </p:nvSpPr>
        <p:spPr>
          <a:xfrm rot="1690574">
            <a:off x="1548794" y="1302665"/>
            <a:ext cx="3276505" cy="991143"/>
          </a:xfrm>
          <a:custGeom>
            <a:avLst/>
            <a:gdLst/>
            <a:ahLst/>
            <a:cxnLst/>
            <a:rect l="l" t="t" r="r" b="b"/>
            <a:pathLst>
              <a:path w="3276505" h="991143">
                <a:moveTo>
                  <a:pt x="0" y="0"/>
                </a:moveTo>
                <a:lnTo>
                  <a:pt x="3276505" y="0"/>
                </a:lnTo>
                <a:lnTo>
                  <a:pt x="3276505" y="991143"/>
                </a:lnTo>
                <a:lnTo>
                  <a:pt x="0" y="9911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30610" y="4306519"/>
            <a:ext cx="3276505" cy="991143"/>
          </a:xfrm>
          <a:custGeom>
            <a:avLst/>
            <a:gdLst/>
            <a:ahLst/>
            <a:cxnLst/>
            <a:rect l="l" t="t" r="r" b="b"/>
            <a:pathLst>
              <a:path w="3276505" h="991143">
                <a:moveTo>
                  <a:pt x="0" y="0"/>
                </a:moveTo>
                <a:lnTo>
                  <a:pt x="3276505" y="0"/>
                </a:lnTo>
                <a:lnTo>
                  <a:pt x="3276505" y="991142"/>
                </a:lnTo>
                <a:lnTo>
                  <a:pt x="0" y="9911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776532">
            <a:off x="1557737" y="7461298"/>
            <a:ext cx="3276505" cy="991143"/>
          </a:xfrm>
          <a:custGeom>
            <a:avLst/>
            <a:gdLst/>
            <a:ahLst/>
            <a:cxnLst/>
            <a:rect l="l" t="t" r="r" b="b"/>
            <a:pathLst>
              <a:path w="3276505" h="991143">
                <a:moveTo>
                  <a:pt x="0" y="0"/>
                </a:moveTo>
                <a:lnTo>
                  <a:pt x="3276505" y="0"/>
                </a:lnTo>
                <a:lnTo>
                  <a:pt x="3276505" y="991143"/>
                </a:lnTo>
                <a:lnTo>
                  <a:pt x="0" y="9911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8920480">
            <a:off x="13364519" y="1506557"/>
            <a:ext cx="3276505" cy="991143"/>
          </a:xfrm>
          <a:custGeom>
            <a:avLst/>
            <a:gdLst/>
            <a:ahLst/>
            <a:cxnLst/>
            <a:rect l="l" t="t" r="r" b="b"/>
            <a:pathLst>
              <a:path w="3276505" h="991143">
                <a:moveTo>
                  <a:pt x="0" y="0"/>
                </a:moveTo>
                <a:lnTo>
                  <a:pt x="3276504" y="0"/>
                </a:lnTo>
                <a:lnTo>
                  <a:pt x="3276504" y="991142"/>
                </a:lnTo>
                <a:lnTo>
                  <a:pt x="0" y="9911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10466725">
            <a:off x="13385958" y="4150273"/>
            <a:ext cx="3276505" cy="991143"/>
          </a:xfrm>
          <a:custGeom>
            <a:avLst/>
            <a:gdLst/>
            <a:ahLst/>
            <a:cxnLst/>
            <a:rect l="l" t="t" r="r" b="b"/>
            <a:pathLst>
              <a:path w="3276505" h="991143">
                <a:moveTo>
                  <a:pt x="0" y="0"/>
                </a:moveTo>
                <a:lnTo>
                  <a:pt x="3276505" y="0"/>
                </a:lnTo>
                <a:lnTo>
                  <a:pt x="3276505" y="991142"/>
                </a:lnTo>
                <a:lnTo>
                  <a:pt x="0" y="9911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10109127">
            <a:off x="13618874" y="7137489"/>
            <a:ext cx="3276505" cy="991143"/>
          </a:xfrm>
          <a:custGeom>
            <a:avLst/>
            <a:gdLst/>
            <a:ahLst/>
            <a:cxnLst/>
            <a:rect l="l" t="t" r="r" b="b"/>
            <a:pathLst>
              <a:path w="3276505" h="991143">
                <a:moveTo>
                  <a:pt x="0" y="0"/>
                </a:moveTo>
                <a:lnTo>
                  <a:pt x="3276505" y="0"/>
                </a:lnTo>
                <a:lnTo>
                  <a:pt x="3276505" y="991142"/>
                </a:lnTo>
                <a:lnTo>
                  <a:pt x="0" y="9911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5683521" y="8549372"/>
            <a:ext cx="6901066" cy="1417855"/>
          </a:xfrm>
          <a:custGeom>
            <a:avLst/>
            <a:gdLst/>
            <a:ahLst/>
            <a:cxnLst/>
            <a:rect l="l" t="t" r="r" b="b"/>
            <a:pathLst>
              <a:path w="6901066" h="1417855">
                <a:moveTo>
                  <a:pt x="0" y="0"/>
                </a:moveTo>
                <a:lnTo>
                  <a:pt x="6901066" y="0"/>
                </a:lnTo>
                <a:lnTo>
                  <a:pt x="6901066" y="1417856"/>
                </a:lnTo>
                <a:lnTo>
                  <a:pt x="0" y="14178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179887" y="410119"/>
            <a:ext cx="3908333" cy="7690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dirty="0" err="1">
                <a:solidFill>
                  <a:srgbClr val="000000"/>
                </a:solidFill>
                <a:latin typeface="Frutiger Next LT W1G 1"/>
              </a:rPr>
              <a:t>Anmeldung</a:t>
            </a:r>
            <a:endParaRPr lang="en-US" sz="4499" dirty="0">
              <a:solidFill>
                <a:srgbClr val="000000"/>
              </a:solidFill>
              <a:latin typeface="Frutiger Next LT W1G 1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298449" y="8557664"/>
            <a:ext cx="5368379" cy="1243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79"/>
              </a:lnSpc>
              <a:spcBef>
                <a:spcPct val="0"/>
              </a:spcBef>
            </a:pPr>
            <a:r>
              <a:rPr lang="en-US" sz="6556">
                <a:solidFill>
                  <a:srgbClr val="000000"/>
                </a:solidFill>
                <a:latin typeface="Frutiger Next LT W1G 2"/>
              </a:rPr>
              <a:t>bit.ly/3ZXZW7n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612018" y="-5800200"/>
            <a:ext cx="22056513" cy="19610245"/>
          </a:xfrm>
          <a:custGeom>
            <a:avLst/>
            <a:gdLst/>
            <a:ahLst/>
            <a:cxnLst/>
            <a:rect l="l" t="t" r="r" b="b"/>
            <a:pathLst>
              <a:path w="22056513" h="19610245">
                <a:moveTo>
                  <a:pt x="0" y="0"/>
                </a:moveTo>
                <a:lnTo>
                  <a:pt x="22056513" y="0"/>
                </a:lnTo>
                <a:lnTo>
                  <a:pt x="22056513" y="19610245"/>
                </a:lnTo>
                <a:lnTo>
                  <a:pt x="0" y="196102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540503">
            <a:off x="4398871" y="3397486"/>
            <a:ext cx="3746527" cy="2863256"/>
          </a:xfrm>
          <a:custGeom>
            <a:avLst/>
            <a:gdLst/>
            <a:ahLst/>
            <a:cxnLst/>
            <a:rect l="l" t="t" r="r" b="b"/>
            <a:pathLst>
              <a:path w="3746527" h="2863256">
                <a:moveTo>
                  <a:pt x="0" y="0"/>
                </a:moveTo>
                <a:lnTo>
                  <a:pt x="3746527" y="0"/>
                </a:lnTo>
                <a:lnTo>
                  <a:pt x="3746527" y="2863256"/>
                </a:lnTo>
                <a:lnTo>
                  <a:pt x="0" y="28632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29553" b="-47327"/>
            </a:stretch>
          </a:blipFill>
        </p:spPr>
      </p:sp>
      <p:sp>
        <p:nvSpPr>
          <p:cNvPr id="4" name="Freeform 4"/>
          <p:cNvSpPr/>
          <p:nvPr/>
        </p:nvSpPr>
        <p:spPr>
          <a:xfrm rot="-7591673">
            <a:off x="1714975" y="130332"/>
            <a:ext cx="4730680" cy="3615387"/>
          </a:xfrm>
          <a:custGeom>
            <a:avLst/>
            <a:gdLst/>
            <a:ahLst/>
            <a:cxnLst/>
            <a:rect l="l" t="t" r="r" b="b"/>
            <a:pathLst>
              <a:path w="4730680" h="3615387">
                <a:moveTo>
                  <a:pt x="0" y="0"/>
                </a:moveTo>
                <a:lnTo>
                  <a:pt x="4730680" y="0"/>
                </a:lnTo>
                <a:lnTo>
                  <a:pt x="4730680" y="3615387"/>
                </a:lnTo>
                <a:lnTo>
                  <a:pt x="0" y="36153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29553" b="-47327"/>
            </a:stretch>
          </a:blipFill>
        </p:spPr>
      </p:sp>
      <p:sp>
        <p:nvSpPr>
          <p:cNvPr id="5" name="Freeform 5"/>
          <p:cNvSpPr/>
          <p:nvPr/>
        </p:nvSpPr>
        <p:spPr>
          <a:xfrm rot="3124201">
            <a:off x="-983098" y="1888419"/>
            <a:ext cx="6914127" cy="7121292"/>
          </a:xfrm>
          <a:custGeom>
            <a:avLst/>
            <a:gdLst/>
            <a:ahLst/>
            <a:cxnLst/>
            <a:rect l="l" t="t" r="r" b="b"/>
            <a:pathLst>
              <a:path w="6914127" h="7121292">
                <a:moveTo>
                  <a:pt x="0" y="0"/>
                </a:moveTo>
                <a:lnTo>
                  <a:pt x="6914127" y="0"/>
                </a:lnTo>
                <a:lnTo>
                  <a:pt x="6914127" y="7121292"/>
                </a:lnTo>
                <a:lnTo>
                  <a:pt x="0" y="71212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19828" y="1252225"/>
            <a:ext cx="4163652" cy="8238501"/>
            <a:chOff x="0" y="0"/>
            <a:chExt cx="2620010" cy="5184140"/>
          </a:xfrm>
        </p:grpSpPr>
        <p:sp>
          <p:nvSpPr>
            <p:cNvPr id="7" name="Freeform 7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l="-22414" r="-25856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16" name="Freeform 16"/>
          <p:cNvSpPr/>
          <p:nvPr/>
        </p:nvSpPr>
        <p:spPr>
          <a:xfrm rot="1371825">
            <a:off x="7736514" y="3048371"/>
            <a:ext cx="2814972" cy="1284331"/>
          </a:xfrm>
          <a:custGeom>
            <a:avLst/>
            <a:gdLst/>
            <a:ahLst/>
            <a:cxnLst/>
            <a:rect l="l" t="t" r="r" b="b"/>
            <a:pathLst>
              <a:path w="2814972" h="1284331">
                <a:moveTo>
                  <a:pt x="0" y="0"/>
                </a:moveTo>
                <a:lnTo>
                  <a:pt x="2814972" y="0"/>
                </a:lnTo>
                <a:lnTo>
                  <a:pt x="2814972" y="1284331"/>
                </a:lnTo>
                <a:lnTo>
                  <a:pt x="0" y="12843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3540503">
            <a:off x="15322414" y="13776031"/>
            <a:ext cx="3746527" cy="2863256"/>
          </a:xfrm>
          <a:custGeom>
            <a:avLst/>
            <a:gdLst/>
            <a:ahLst/>
            <a:cxnLst/>
            <a:rect l="l" t="t" r="r" b="b"/>
            <a:pathLst>
              <a:path w="3746527" h="2863256">
                <a:moveTo>
                  <a:pt x="0" y="0"/>
                </a:moveTo>
                <a:lnTo>
                  <a:pt x="3746527" y="0"/>
                </a:lnTo>
                <a:lnTo>
                  <a:pt x="3746527" y="2863256"/>
                </a:lnTo>
                <a:lnTo>
                  <a:pt x="0" y="286325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r="-29553" b="-47327"/>
            </a:stretch>
          </a:blipFill>
        </p:spPr>
      </p:sp>
      <p:sp>
        <p:nvSpPr>
          <p:cNvPr id="18" name="Freeform 18"/>
          <p:cNvSpPr/>
          <p:nvPr/>
        </p:nvSpPr>
        <p:spPr>
          <a:xfrm rot="-7591673">
            <a:off x="12871182" y="10737678"/>
            <a:ext cx="4730680" cy="3615387"/>
          </a:xfrm>
          <a:custGeom>
            <a:avLst/>
            <a:gdLst/>
            <a:ahLst/>
            <a:cxnLst/>
            <a:rect l="l" t="t" r="r" b="b"/>
            <a:pathLst>
              <a:path w="4730680" h="3615387">
                <a:moveTo>
                  <a:pt x="0" y="0"/>
                </a:moveTo>
                <a:lnTo>
                  <a:pt x="4730680" y="0"/>
                </a:lnTo>
                <a:lnTo>
                  <a:pt x="4730680" y="3615387"/>
                </a:lnTo>
                <a:lnTo>
                  <a:pt x="0" y="361538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r="-29553" b="-47327"/>
            </a:stretch>
          </a:blipFill>
        </p:spPr>
      </p:sp>
      <p:sp>
        <p:nvSpPr>
          <p:cNvPr id="19" name="Freeform 19"/>
          <p:cNvSpPr/>
          <p:nvPr/>
        </p:nvSpPr>
        <p:spPr>
          <a:xfrm rot="3124201">
            <a:off x="9940445" y="12266964"/>
            <a:ext cx="6914127" cy="7121292"/>
          </a:xfrm>
          <a:custGeom>
            <a:avLst/>
            <a:gdLst/>
            <a:ahLst/>
            <a:cxnLst/>
            <a:rect l="l" t="t" r="r" b="b"/>
            <a:pathLst>
              <a:path w="6914127" h="7121292">
                <a:moveTo>
                  <a:pt x="0" y="0"/>
                </a:moveTo>
                <a:lnTo>
                  <a:pt x="6914127" y="0"/>
                </a:lnTo>
                <a:lnTo>
                  <a:pt x="6914127" y="7121292"/>
                </a:lnTo>
                <a:lnTo>
                  <a:pt x="0" y="712129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5238217" y="1252225"/>
            <a:ext cx="4338606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5469"/>
              </a:lnSpc>
              <a:spcBef>
                <a:spcPct val="0"/>
              </a:spcBef>
            </a:pPr>
            <a:r>
              <a:rPr lang="en-US" sz="4557">
                <a:solidFill>
                  <a:srgbClr val="000000"/>
                </a:solidFill>
                <a:latin typeface="Noto Sans"/>
              </a:rPr>
              <a:t>Lernassistent-Chatbot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341425" y="362090"/>
            <a:ext cx="7276356" cy="847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u="sng">
                <a:solidFill>
                  <a:srgbClr val="000000"/>
                </a:solidFill>
                <a:latin typeface="Frutiger Next LT W1G 1"/>
              </a:rPr>
              <a:t>Ziele meiner Masterarbeit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50738" y="3046694"/>
            <a:ext cx="7989637" cy="46523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5380" lvl="1" indent="-427690">
              <a:lnSpc>
                <a:spcPts val="5546"/>
              </a:lnSpc>
              <a:buFont typeface="Arial"/>
              <a:buChar char="•"/>
            </a:pPr>
            <a:r>
              <a:rPr lang="en-US" sz="3961" dirty="0" err="1">
                <a:solidFill>
                  <a:srgbClr val="000000"/>
                </a:solidFill>
                <a:latin typeface="Frutiger Next LT W1G 2"/>
              </a:rPr>
              <a:t>Anpassung</a:t>
            </a:r>
            <a:r>
              <a:rPr lang="en-US" sz="3961" dirty="0">
                <a:solidFill>
                  <a:srgbClr val="000000"/>
                </a:solidFill>
                <a:latin typeface="Frutiger Next LT W1G 2"/>
              </a:rPr>
              <a:t> an die </a:t>
            </a:r>
            <a:r>
              <a:rPr lang="en-US" sz="3961" dirty="0" err="1">
                <a:solidFill>
                  <a:srgbClr val="000000"/>
                </a:solidFill>
                <a:latin typeface="Frutiger Next LT W1G 2"/>
              </a:rPr>
              <a:t>moderne</a:t>
            </a:r>
            <a:r>
              <a:rPr lang="en-US" sz="3961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3961" dirty="0" err="1">
                <a:solidFill>
                  <a:srgbClr val="000000"/>
                </a:solidFill>
                <a:latin typeface="Frutiger Next LT W1G 2"/>
              </a:rPr>
              <a:t>Bildungslandschaft</a:t>
            </a:r>
            <a:endParaRPr lang="en-US" sz="3961" dirty="0">
              <a:solidFill>
                <a:srgbClr val="000000"/>
              </a:solidFill>
              <a:latin typeface="Frutiger Next LT W1G 2"/>
            </a:endParaRPr>
          </a:p>
          <a:p>
            <a:pPr marL="855380" lvl="1" indent="-427690">
              <a:lnSpc>
                <a:spcPts val="9904"/>
              </a:lnSpc>
              <a:buFont typeface="Arial"/>
              <a:buChar char="•"/>
            </a:pPr>
            <a:r>
              <a:rPr lang="en-US" sz="3961" dirty="0" err="1">
                <a:solidFill>
                  <a:srgbClr val="000000"/>
                </a:solidFill>
                <a:latin typeface="Frutiger Next LT W1G 2"/>
              </a:rPr>
              <a:t>Steigerung</a:t>
            </a:r>
            <a:r>
              <a:rPr lang="en-US" sz="3961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3961" dirty="0">
                <a:solidFill>
                  <a:srgbClr val="000000"/>
                </a:solidFill>
                <a:latin typeface="Frutiger Next LT W1G 2 Semi-Bold"/>
              </a:rPr>
              <a:t>der </a:t>
            </a:r>
            <a:r>
              <a:rPr lang="en-US" sz="3961" dirty="0" err="1">
                <a:solidFill>
                  <a:srgbClr val="000000"/>
                </a:solidFill>
                <a:latin typeface="Frutiger Next LT W1G 2 Semi-Bold"/>
              </a:rPr>
              <a:t>Lernmotivation</a:t>
            </a:r>
            <a:endParaRPr lang="en-US" sz="3961" dirty="0">
              <a:solidFill>
                <a:srgbClr val="000000"/>
              </a:solidFill>
              <a:latin typeface="Frutiger Next LT W1G 2 Semi-Bold"/>
            </a:endParaRPr>
          </a:p>
          <a:p>
            <a:pPr marL="855380" lvl="1" indent="-427690">
              <a:lnSpc>
                <a:spcPts val="9904"/>
              </a:lnSpc>
              <a:buFont typeface="Arial"/>
              <a:buChar char="•"/>
            </a:pPr>
            <a:r>
              <a:rPr lang="en-US" sz="3961" dirty="0" err="1">
                <a:solidFill>
                  <a:srgbClr val="000000"/>
                </a:solidFill>
                <a:latin typeface="Frutiger Next LT W1G 2 Semi-Bold"/>
              </a:rPr>
              <a:t>Förderung</a:t>
            </a:r>
            <a:r>
              <a:rPr lang="en-US" sz="3961" dirty="0">
                <a:solidFill>
                  <a:srgbClr val="000000"/>
                </a:solidFill>
                <a:latin typeface="Frutiger Next LT W1G 2 Semi-Bold"/>
              </a:rPr>
              <a:t> der </a:t>
            </a:r>
            <a:r>
              <a:rPr lang="en-US" sz="3961" dirty="0" err="1">
                <a:solidFill>
                  <a:srgbClr val="000000"/>
                </a:solidFill>
                <a:latin typeface="Frutiger Next LT W1G 2 Semi-Bold"/>
              </a:rPr>
              <a:t>Selbstwirksamkeit</a:t>
            </a:r>
            <a:endParaRPr lang="en-US" sz="3961" dirty="0">
              <a:solidFill>
                <a:srgbClr val="000000"/>
              </a:solidFill>
              <a:latin typeface="Frutiger Next LT W1G 2 Semi-Bold"/>
            </a:endParaRPr>
          </a:p>
          <a:p>
            <a:pPr>
              <a:lnSpc>
                <a:spcPts val="5546"/>
              </a:lnSpc>
            </a:pPr>
            <a:endParaRPr lang="en-US" sz="3961" dirty="0">
              <a:solidFill>
                <a:srgbClr val="000000"/>
              </a:solidFill>
              <a:latin typeface="Frutiger Next LT W1G 2 Semi-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690410" y="1147450"/>
            <a:ext cx="6686568" cy="1529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Frutiger Next LT W1G 2"/>
              </a:rPr>
              <a:t>Programmieren</a:t>
            </a:r>
            <a:r>
              <a:rPr lang="en-US" sz="2799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Frutiger Next LT W1G 2"/>
              </a:rPr>
              <a:t>eines</a:t>
            </a:r>
            <a:r>
              <a:rPr lang="en-US" sz="2799" dirty="0">
                <a:solidFill>
                  <a:srgbClr val="000000"/>
                </a:solidFill>
                <a:latin typeface="Frutiger Next LT W1G 2"/>
              </a:rPr>
              <a:t> Chatbots der </a:t>
            </a:r>
            <a:r>
              <a:rPr lang="en-US" sz="2799" dirty="0" err="1">
                <a:solidFill>
                  <a:srgbClr val="000000"/>
                </a:solidFill>
                <a:latin typeface="Frutiger Next LT W1G 2"/>
              </a:rPr>
              <a:t>Studierenden</a:t>
            </a:r>
            <a:r>
              <a:rPr lang="en-US" sz="2799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Frutiger Next LT W1G 2"/>
              </a:rPr>
              <a:t>hilft</a:t>
            </a:r>
            <a:r>
              <a:rPr lang="en-US" sz="2799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Frutiger Next LT W1G 2"/>
              </a:rPr>
              <a:t>ihre</a:t>
            </a:r>
            <a:r>
              <a:rPr lang="en-US" sz="2799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Frutiger Next LT W1G 2"/>
              </a:rPr>
              <a:t>Lernziele</a:t>
            </a:r>
            <a:r>
              <a:rPr lang="en-US" sz="2799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Frutiger Next LT W1G 2"/>
              </a:rPr>
              <a:t>zu</a:t>
            </a:r>
            <a:r>
              <a:rPr lang="en-US" sz="2799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Frutiger Next LT W1G 2"/>
              </a:rPr>
              <a:t>erreichen</a:t>
            </a:r>
            <a:r>
              <a:rPr lang="en-US" sz="2799" dirty="0">
                <a:solidFill>
                  <a:srgbClr val="000000"/>
                </a:solidFill>
                <a:latin typeface="Frutiger Next LT W1G 2"/>
              </a:rPr>
              <a:t>. 🚀</a:t>
            </a:r>
          </a:p>
        </p:txBody>
      </p:sp>
      <p:sp>
        <p:nvSpPr>
          <p:cNvPr id="26" name="TextBox 22">
            <a:extLst>
              <a:ext uri="{FF2B5EF4-FFF2-40B4-BE49-F238E27FC236}">
                <a16:creationId xmlns:a16="http://schemas.microsoft.com/office/drawing/2014/main" id="{AEEBCA70-E5A4-84F5-F687-0B2CAA446625}"/>
              </a:ext>
            </a:extLst>
          </p:cNvPr>
          <p:cNvSpPr txBox="1"/>
          <p:nvPr/>
        </p:nvSpPr>
        <p:spPr>
          <a:xfrm>
            <a:off x="1590175" y="1984882"/>
            <a:ext cx="7989637" cy="657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7690" lvl="1">
              <a:lnSpc>
                <a:spcPts val="5546"/>
              </a:lnSpc>
            </a:pPr>
            <a:r>
              <a:rPr lang="en-US" sz="3600" dirty="0">
                <a:solidFill>
                  <a:srgbClr val="000000"/>
                </a:solidFill>
                <a:latin typeface="Frutiger Next LT W1G 2"/>
              </a:rPr>
              <a:t>Mila</a:t>
            </a:r>
            <a:endParaRPr lang="en-US" sz="3600" dirty="0">
              <a:solidFill>
                <a:srgbClr val="000000"/>
              </a:solidFill>
              <a:latin typeface="Frutiger Next LT W1G 2 Semi-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570538" cy="157053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-2017781"/>
            <a:ext cx="20663312" cy="20475464"/>
          </a:xfrm>
          <a:custGeom>
            <a:avLst/>
            <a:gdLst/>
            <a:ahLst/>
            <a:cxnLst/>
            <a:rect l="l" t="t" r="r" b="b"/>
            <a:pathLst>
              <a:path w="20663312" h="20475464">
                <a:moveTo>
                  <a:pt x="0" y="0"/>
                </a:moveTo>
                <a:lnTo>
                  <a:pt x="20663312" y="0"/>
                </a:lnTo>
                <a:lnTo>
                  <a:pt x="20663312" y="20475464"/>
                </a:lnTo>
                <a:lnTo>
                  <a:pt x="0" y="20475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293632" y="3430855"/>
            <a:ext cx="8492736" cy="4309316"/>
            <a:chOff x="0" y="0"/>
            <a:chExt cx="11323648" cy="5745754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531"/>
              <a:ext cx="5661824" cy="5744620"/>
              <a:chOff x="0" y="0"/>
              <a:chExt cx="2952750" cy="299593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2540" y="-5080"/>
                <a:ext cx="2962910" cy="3004820"/>
              </a:xfrm>
              <a:custGeom>
                <a:avLst/>
                <a:gdLst/>
                <a:ahLst/>
                <a:cxnLst/>
                <a:rect l="l" t="t" r="r" b="b"/>
                <a:pathLst>
                  <a:path w="2962910" h="3004820">
                    <a:moveTo>
                      <a:pt x="2936240" y="16510"/>
                    </a:moveTo>
                    <a:lnTo>
                      <a:pt x="2926080" y="16510"/>
                    </a:lnTo>
                    <a:cubicBezTo>
                      <a:pt x="2684780" y="16510"/>
                      <a:pt x="2443480" y="19050"/>
                      <a:pt x="2203450" y="21590"/>
                    </a:cubicBezTo>
                    <a:cubicBezTo>
                      <a:pt x="1775460" y="26670"/>
                      <a:pt x="1346200" y="34290"/>
                      <a:pt x="918210" y="35560"/>
                    </a:cubicBezTo>
                    <a:cubicBezTo>
                      <a:pt x="751840" y="35560"/>
                      <a:pt x="585470" y="26670"/>
                      <a:pt x="419100" y="16510"/>
                    </a:cubicBezTo>
                    <a:cubicBezTo>
                      <a:pt x="281940" y="7620"/>
                      <a:pt x="142240" y="0"/>
                      <a:pt x="5080" y="10160"/>
                    </a:cubicBezTo>
                    <a:cubicBezTo>
                      <a:pt x="6350" y="210820"/>
                      <a:pt x="7620" y="411480"/>
                      <a:pt x="10160" y="610870"/>
                    </a:cubicBezTo>
                    <a:cubicBezTo>
                      <a:pt x="13970" y="1056640"/>
                      <a:pt x="20320" y="1502410"/>
                      <a:pt x="16510" y="1948180"/>
                    </a:cubicBezTo>
                    <a:cubicBezTo>
                      <a:pt x="15240" y="2169160"/>
                      <a:pt x="6350" y="2390140"/>
                      <a:pt x="2540" y="2611120"/>
                    </a:cubicBezTo>
                    <a:cubicBezTo>
                      <a:pt x="0" y="2730500"/>
                      <a:pt x="10160" y="2849880"/>
                      <a:pt x="17780" y="2967990"/>
                    </a:cubicBezTo>
                    <a:cubicBezTo>
                      <a:pt x="77470" y="2962910"/>
                      <a:pt x="138430" y="2966720"/>
                      <a:pt x="196850" y="2971800"/>
                    </a:cubicBezTo>
                    <a:cubicBezTo>
                      <a:pt x="287020" y="2979420"/>
                      <a:pt x="375920" y="2988310"/>
                      <a:pt x="466090" y="2992120"/>
                    </a:cubicBezTo>
                    <a:cubicBezTo>
                      <a:pt x="882650" y="3004820"/>
                      <a:pt x="1300480" y="2997200"/>
                      <a:pt x="1717040" y="2987040"/>
                    </a:cubicBezTo>
                    <a:cubicBezTo>
                      <a:pt x="2127250" y="2975610"/>
                      <a:pt x="2538730" y="2962910"/>
                      <a:pt x="2950210" y="2961640"/>
                    </a:cubicBezTo>
                    <a:cubicBezTo>
                      <a:pt x="2942590" y="2794000"/>
                      <a:pt x="2933700" y="2626360"/>
                      <a:pt x="2928620" y="2457450"/>
                    </a:cubicBezTo>
                    <a:cubicBezTo>
                      <a:pt x="2915920" y="2034540"/>
                      <a:pt x="2933700" y="1612900"/>
                      <a:pt x="2945130" y="1189990"/>
                    </a:cubicBezTo>
                    <a:cubicBezTo>
                      <a:pt x="2956560" y="800100"/>
                      <a:pt x="2962910" y="407670"/>
                      <a:pt x="2936240" y="1651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687" r="-687"/>
                </a:stretch>
              </a:blipFill>
            </p:spPr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>
              <a:off x="5661824" y="531"/>
              <a:ext cx="5661824" cy="5744620"/>
              <a:chOff x="0" y="0"/>
              <a:chExt cx="2952750" cy="299593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-2540" y="-5080"/>
                <a:ext cx="2962910" cy="3004820"/>
              </a:xfrm>
              <a:custGeom>
                <a:avLst/>
                <a:gdLst/>
                <a:ahLst/>
                <a:cxnLst/>
                <a:rect l="l" t="t" r="r" b="b"/>
                <a:pathLst>
                  <a:path w="2962910" h="3004820">
                    <a:moveTo>
                      <a:pt x="2936240" y="16510"/>
                    </a:moveTo>
                    <a:lnTo>
                      <a:pt x="2926080" y="16510"/>
                    </a:lnTo>
                    <a:cubicBezTo>
                      <a:pt x="2684780" y="16510"/>
                      <a:pt x="2443480" y="19050"/>
                      <a:pt x="2203450" y="21590"/>
                    </a:cubicBezTo>
                    <a:cubicBezTo>
                      <a:pt x="1775460" y="26670"/>
                      <a:pt x="1346200" y="34290"/>
                      <a:pt x="918210" y="35560"/>
                    </a:cubicBezTo>
                    <a:cubicBezTo>
                      <a:pt x="751840" y="35560"/>
                      <a:pt x="585470" y="26670"/>
                      <a:pt x="419100" y="16510"/>
                    </a:cubicBezTo>
                    <a:cubicBezTo>
                      <a:pt x="281940" y="7620"/>
                      <a:pt x="142240" y="0"/>
                      <a:pt x="5080" y="10160"/>
                    </a:cubicBezTo>
                    <a:cubicBezTo>
                      <a:pt x="6350" y="210820"/>
                      <a:pt x="7620" y="411480"/>
                      <a:pt x="10160" y="610870"/>
                    </a:cubicBezTo>
                    <a:cubicBezTo>
                      <a:pt x="13970" y="1056640"/>
                      <a:pt x="20320" y="1502410"/>
                      <a:pt x="16510" y="1948180"/>
                    </a:cubicBezTo>
                    <a:cubicBezTo>
                      <a:pt x="15240" y="2169160"/>
                      <a:pt x="6350" y="2390140"/>
                      <a:pt x="2540" y="2611120"/>
                    </a:cubicBezTo>
                    <a:cubicBezTo>
                      <a:pt x="0" y="2730500"/>
                      <a:pt x="10160" y="2849880"/>
                      <a:pt x="17780" y="2967990"/>
                    </a:cubicBezTo>
                    <a:cubicBezTo>
                      <a:pt x="77470" y="2962910"/>
                      <a:pt x="138430" y="2966720"/>
                      <a:pt x="196850" y="2971800"/>
                    </a:cubicBezTo>
                    <a:cubicBezTo>
                      <a:pt x="287020" y="2979420"/>
                      <a:pt x="375920" y="2988310"/>
                      <a:pt x="466090" y="2992120"/>
                    </a:cubicBezTo>
                    <a:cubicBezTo>
                      <a:pt x="882650" y="3004820"/>
                      <a:pt x="1300480" y="2997200"/>
                      <a:pt x="1717040" y="2987040"/>
                    </a:cubicBezTo>
                    <a:cubicBezTo>
                      <a:pt x="2127250" y="2975610"/>
                      <a:pt x="2538730" y="2962910"/>
                      <a:pt x="2950210" y="2961640"/>
                    </a:cubicBezTo>
                    <a:cubicBezTo>
                      <a:pt x="2942590" y="2794000"/>
                      <a:pt x="2933700" y="2626360"/>
                      <a:pt x="2928620" y="2457450"/>
                    </a:cubicBezTo>
                    <a:cubicBezTo>
                      <a:pt x="2915920" y="2034540"/>
                      <a:pt x="2933700" y="1612900"/>
                      <a:pt x="2945130" y="1189990"/>
                    </a:cubicBezTo>
                    <a:cubicBezTo>
                      <a:pt x="2956560" y="800100"/>
                      <a:pt x="2962910" y="407670"/>
                      <a:pt x="2936240" y="16510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-687" r="-687"/>
                </a:stretch>
              </a:blipFill>
            </p:spPr>
          </p:sp>
        </p:grpSp>
        <p:sp>
          <p:nvSpPr>
            <p:cNvPr id="11" name="AutoShape 11"/>
            <p:cNvSpPr/>
            <p:nvPr/>
          </p:nvSpPr>
          <p:spPr>
            <a:xfrm flipH="1" flipV="1">
              <a:off x="5696975" y="603"/>
              <a:ext cx="27858" cy="5744549"/>
            </a:xfrm>
            <a:prstGeom prst="line">
              <a:avLst/>
            </a:prstGeom>
            <a:ln w="248641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2" name="Freeform 12"/>
            <p:cNvSpPr/>
            <p:nvPr/>
          </p:nvSpPr>
          <p:spPr>
            <a:xfrm>
              <a:off x="5320310" y="2026722"/>
              <a:ext cx="839774" cy="856912"/>
            </a:xfrm>
            <a:custGeom>
              <a:avLst/>
              <a:gdLst/>
              <a:ahLst/>
              <a:cxnLst/>
              <a:rect l="l" t="t" r="r" b="b"/>
              <a:pathLst>
                <a:path w="839774" h="856912">
                  <a:moveTo>
                    <a:pt x="0" y="0"/>
                  </a:moveTo>
                  <a:lnTo>
                    <a:pt x="839774" y="0"/>
                  </a:lnTo>
                  <a:lnTo>
                    <a:pt x="839774" y="856912"/>
                  </a:lnTo>
                  <a:lnTo>
                    <a:pt x="0" y="8569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13" name="Group 13"/>
            <p:cNvGrpSpPr/>
            <p:nvPr/>
          </p:nvGrpSpPr>
          <p:grpSpPr>
            <a:xfrm>
              <a:off x="5588161" y="2320108"/>
              <a:ext cx="270141" cy="270141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393939"/>
              </a:solidFill>
            </p:spPr>
          </p:sp>
        </p:grpSp>
        <p:sp>
          <p:nvSpPr>
            <p:cNvPr id="15" name="Freeform 15"/>
            <p:cNvSpPr/>
            <p:nvPr/>
          </p:nvSpPr>
          <p:spPr>
            <a:xfrm>
              <a:off x="6044782" y="2295645"/>
              <a:ext cx="199018" cy="319067"/>
            </a:xfrm>
            <a:custGeom>
              <a:avLst/>
              <a:gdLst/>
              <a:ahLst/>
              <a:cxnLst/>
              <a:rect l="l" t="t" r="r" b="b"/>
              <a:pathLst>
                <a:path w="199018" h="319067">
                  <a:moveTo>
                    <a:pt x="0" y="0"/>
                  </a:moveTo>
                  <a:lnTo>
                    <a:pt x="199018" y="0"/>
                  </a:lnTo>
                  <a:lnTo>
                    <a:pt x="199018" y="319067"/>
                  </a:lnTo>
                  <a:lnTo>
                    <a:pt x="0" y="3190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5261725" y="2295645"/>
              <a:ext cx="199018" cy="319067"/>
            </a:xfrm>
            <a:custGeom>
              <a:avLst/>
              <a:gdLst/>
              <a:ahLst/>
              <a:cxnLst/>
              <a:rect l="l" t="t" r="r" b="b"/>
              <a:pathLst>
                <a:path w="199018" h="319067">
                  <a:moveTo>
                    <a:pt x="0" y="0"/>
                  </a:moveTo>
                  <a:lnTo>
                    <a:pt x="199018" y="0"/>
                  </a:lnTo>
                  <a:lnTo>
                    <a:pt x="199018" y="319067"/>
                  </a:lnTo>
                  <a:lnTo>
                    <a:pt x="0" y="3190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6181640" y="2295645"/>
              <a:ext cx="199018" cy="319067"/>
            </a:xfrm>
            <a:custGeom>
              <a:avLst/>
              <a:gdLst/>
              <a:ahLst/>
              <a:cxnLst/>
              <a:rect l="l" t="t" r="r" b="b"/>
              <a:pathLst>
                <a:path w="199018" h="319067">
                  <a:moveTo>
                    <a:pt x="0" y="0"/>
                  </a:moveTo>
                  <a:lnTo>
                    <a:pt x="199018" y="0"/>
                  </a:lnTo>
                  <a:lnTo>
                    <a:pt x="199018" y="319067"/>
                  </a:lnTo>
                  <a:lnTo>
                    <a:pt x="0" y="3190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6359241" y="2295645"/>
              <a:ext cx="199018" cy="319067"/>
            </a:xfrm>
            <a:custGeom>
              <a:avLst/>
              <a:gdLst/>
              <a:ahLst/>
              <a:cxnLst/>
              <a:rect l="l" t="t" r="r" b="b"/>
              <a:pathLst>
                <a:path w="199018" h="319067">
                  <a:moveTo>
                    <a:pt x="0" y="0"/>
                  </a:moveTo>
                  <a:lnTo>
                    <a:pt x="199018" y="0"/>
                  </a:lnTo>
                  <a:lnTo>
                    <a:pt x="199018" y="319067"/>
                  </a:lnTo>
                  <a:lnTo>
                    <a:pt x="0" y="3190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9" name="Freeform 19"/>
            <p:cNvSpPr/>
            <p:nvPr/>
          </p:nvSpPr>
          <p:spPr>
            <a:xfrm>
              <a:off x="5062707" y="2295645"/>
              <a:ext cx="199018" cy="319067"/>
            </a:xfrm>
            <a:custGeom>
              <a:avLst/>
              <a:gdLst/>
              <a:ahLst/>
              <a:cxnLst/>
              <a:rect l="l" t="t" r="r" b="b"/>
              <a:pathLst>
                <a:path w="199018" h="319067">
                  <a:moveTo>
                    <a:pt x="0" y="0"/>
                  </a:moveTo>
                  <a:lnTo>
                    <a:pt x="199018" y="0"/>
                  </a:lnTo>
                  <a:lnTo>
                    <a:pt x="199018" y="319067"/>
                  </a:lnTo>
                  <a:lnTo>
                    <a:pt x="0" y="3190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0" name="TextBox 20"/>
          <p:cNvSpPr txBox="1"/>
          <p:nvPr/>
        </p:nvSpPr>
        <p:spPr>
          <a:xfrm>
            <a:off x="3189906" y="599851"/>
            <a:ext cx="11007445" cy="17640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1"/>
              </a:lnSpc>
            </a:pPr>
            <a:r>
              <a:rPr lang="en-US" sz="4801">
                <a:solidFill>
                  <a:srgbClr val="000000"/>
                </a:solidFill>
                <a:latin typeface="Frutiger Next LT W1G 1"/>
              </a:rPr>
              <a:t>Was könnt ihr von dem Chatbot erwarten?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048761" y="3221305"/>
            <a:ext cx="7244871" cy="7195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8386" lvl="1" indent="-459193">
              <a:lnSpc>
                <a:spcPts val="6338"/>
              </a:lnSpc>
              <a:buFont typeface="Arial"/>
              <a:buChar char="•"/>
            </a:pPr>
            <a:r>
              <a:rPr lang="en-US" sz="4253">
                <a:solidFill>
                  <a:srgbClr val="000000"/>
                </a:solidFill>
                <a:latin typeface="Frutiger Next LT W1G 2"/>
              </a:rPr>
              <a:t>Einmalige Session (Zweite Session wer möchte)</a:t>
            </a:r>
          </a:p>
          <a:p>
            <a:pPr marL="918386" lvl="1" indent="-459193">
              <a:lnSpc>
                <a:spcPts val="6338"/>
              </a:lnSpc>
              <a:buFont typeface="Arial"/>
              <a:buChar char="•"/>
            </a:pPr>
            <a:r>
              <a:rPr lang="en-US" sz="4253">
                <a:solidFill>
                  <a:srgbClr val="000000"/>
                </a:solidFill>
                <a:latin typeface="Frutiger Next LT W1G 2"/>
              </a:rPr>
              <a:t>Chatbot führt euch durch ein Gespräch</a:t>
            </a:r>
          </a:p>
          <a:p>
            <a:pPr marL="918386" lvl="1" indent="-459193">
              <a:lnSpc>
                <a:spcPts val="6338"/>
              </a:lnSpc>
              <a:buFont typeface="Arial"/>
              <a:buChar char="•"/>
            </a:pPr>
            <a:r>
              <a:rPr lang="en-US" sz="4253">
                <a:solidFill>
                  <a:srgbClr val="000000"/>
                </a:solidFill>
                <a:latin typeface="Frutiger Next LT W1G 2"/>
              </a:rPr>
              <a:t>Keine Lösungen vom Kurs</a:t>
            </a:r>
          </a:p>
          <a:p>
            <a:pPr>
              <a:lnSpc>
                <a:spcPts val="6338"/>
              </a:lnSpc>
            </a:pPr>
            <a:endParaRPr lang="en-US" sz="4253">
              <a:solidFill>
                <a:srgbClr val="000000"/>
              </a:solidFill>
              <a:latin typeface="Frutiger Next LT W1G 2"/>
            </a:endParaRPr>
          </a:p>
          <a:p>
            <a:pPr>
              <a:lnSpc>
                <a:spcPts val="6338"/>
              </a:lnSpc>
            </a:pPr>
            <a:r>
              <a:rPr lang="en-US" sz="4253">
                <a:solidFill>
                  <a:srgbClr val="000000"/>
                </a:solidFill>
                <a:latin typeface="Frutiger Next LT W1G 2"/>
              </a:rPr>
              <a:t> </a:t>
            </a:r>
          </a:p>
          <a:p>
            <a:pPr>
              <a:lnSpc>
                <a:spcPts val="6338"/>
              </a:lnSpc>
            </a:pPr>
            <a:endParaRPr lang="en-US" sz="4253">
              <a:solidFill>
                <a:srgbClr val="000000"/>
              </a:solidFill>
              <a:latin typeface="Frutiger Next LT W1G 2"/>
            </a:endParaRPr>
          </a:p>
          <a:p>
            <a:pPr>
              <a:lnSpc>
                <a:spcPts val="6338"/>
              </a:lnSpc>
            </a:pPr>
            <a:endParaRPr lang="en-US" sz="4253">
              <a:solidFill>
                <a:srgbClr val="000000"/>
              </a:solidFill>
              <a:latin typeface="Frutiger Next LT W1G 2"/>
            </a:endParaRPr>
          </a:p>
        </p:txBody>
      </p:sp>
      <p:grpSp>
        <p:nvGrpSpPr>
          <p:cNvPr id="22" name="Group 22"/>
          <p:cNvGrpSpPr/>
          <p:nvPr/>
        </p:nvGrpSpPr>
        <p:grpSpPr>
          <a:xfrm>
            <a:off x="9062176" y="9041219"/>
            <a:ext cx="1033460" cy="103346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-1032196" y="8035953"/>
            <a:ext cx="3783498" cy="3783498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3540000" y="1577102"/>
            <a:ext cx="1314702" cy="1314702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3301299" y="9084004"/>
            <a:ext cx="2405993" cy="2405993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1172873" y="8219951"/>
            <a:ext cx="1033460" cy="1033460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7" name="Freeform 37"/>
          <p:cNvSpPr/>
          <p:nvPr/>
        </p:nvSpPr>
        <p:spPr>
          <a:xfrm>
            <a:off x="1731656" y="7718062"/>
            <a:ext cx="1735164" cy="791669"/>
          </a:xfrm>
          <a:custGeom>
            <a:avLst/>
            <a:gdLst/>
            <a:ahLst/>
            <a:cxnLst/>
            <a:rect l="l" t="t" r="r" b="b"/>
            <a:pathLst>
              <a:path w="1735164" h="791669">
                <a:moveTo>
                  <a:pt x="0" y="0"/>
                </a:moveTo>
                <a:lnTo>
                  <a:pt x="1735164" y="0"/>
                </a:lnTo>
                <a:lnTo>
                  <a:pt x="1735164" y="791669"/>
                </a:lnTo>
                <a:lnTo>
                  <a:pt x="0" y="79166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8" name="TextBox 38"/>
          <p:cNvSpPr txBox="1"/>
          <p:nvPr/>
        </p:nvSpPr>
        <p:spPr>
          <a:xfrm>
            <a:off x="3538787" y="7546612"/>
            <a:ext cx="4264819" cy="807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06"/>
              </a:lnSpc>
              <a:spcBef>
                <a:spcPct val="0"/>
              </a:spcBef>
            </a:pPr>
            <a:r>
              <a:rPr lang="en-US" sz="4219">
                <a:solidFill>
                  <a:srgbClr val="000000"/>
                </a:solidFill>
                <a:latin typeface="Frutiger Next LT W1G 2"/>
              </a:rPr>
              <a:t>Hilfe zur Selbsthilfe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hteck 52">
            <a:extLst>
              <a:ext uri="{FF2B5EF4-FFF2-40B4-BE49-F238E27FC236}">
                <a16:creationId xmlns:a16="http://schemas.microsoft.com/office/drawing/2014/main" id="{5F63CF27-CB6B-5D67-E7C3-BB855CE88F01}"/>
              </a:ext>
            </a:extLst>
          </p:cNvPr>
          <p:cNvSpPr/>
          <p:nvPr/>
        </p:nvSpPr>
        <p:spPr>
          <a:xfrm>
            <a:off x="-1032196" y="-342900"/>
            <a:ext cx="22825396" cy="12954000"/>
          </a:xfrm>
          <a:prstGeom prst="rect">
            <a:avLst/>
          </a:prstGeom>
          <a:solidFill>
            <a:srgbClr val="C3F2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oup 2"/>
          <p:cNvGrpSpPr/>
          <p:nvPr/>
        </p:nvGrpSpPr>
        <p:grpSpPr>
          <a:xfrm>
            <a:off x="1028700" y="1028700"/>
            <a:ext cx="1570538" cy="157053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-2017781"/>
            <a:ext cx="20663312" cy="20475464"/>
          </a:xfrm>
          <a:custGeom>
            <a:avLst/>
            <a:gdLst/>
            <a:ahLst/>
            <a:cxnLst/>
            <a:rect l="l" t="t" r="r" b="b"/>
            <a:pathLst>
              <a:path w="20663312" h="20475464">
                <a:moveTo>
                  <a:pt x="0" y="0"/>
                </a:moveTo>
                <a:lnTo>
                  <a:pt x="20663312" y="0"/>
                </a:lnTo>
                <a:lnTo>
                  <a:pt x="20663312" y="20475464"/>
                </a:lnTo>
                <a:lnTo>
                  <a:pt x="0" y="204754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 dirty="0"/>
          </a:p>
        </p:txBody>
      </p:sp>
      <p:sp>
        <p:nvSpPr>
          <p:cNvPr id="20" name="TextBox 20"/>
          <p:cNvSpPr txBox="1"/>
          <p:nvPr/>
        </p:nvSpPr>
        <p:spPr>
          <a:xfrm>
            <a:off x="3992983" y="255529"/>
            <a:ext cx="10138385" cy="7749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21"/>
              </a:lnSpc>
            </a:pPr>
            <a:r>
              <a:rPr lang="en-US" sz="3600" dirty="0">
                <a:solidFill>
                  <a:srgbClr val="000000"/>
                </a:solidFill>
                <a:latin typeface="Frutiger Next LT W1G 1"/>
              </a:rPr>
              <a:t>Was </a:t>
            </a:r>
            <a:r>
              <a:rPr lang="en-US" sz="3600" dirty="0" err="1">
                <a:solidFill>
                  <a:srgbClr val="000000"/>
                </a:solidFill>
                <a:latin typeface="Frutiger Next LT W1G 1"/>
              </a:rPr>
              <a:t>könnt</a:t>
            </a:r>
            <a:r>
              <a:rPr lang="en-US" sz="3600" dirty="0">
                <a:solidFill>
                  <a:srgbClr val="000000"/>
                </a:solidFill>
                <a:latin typeface="Frutiger Next LT W1G 1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Frutiger Next LT W1G 1"/>
              </a:rPr>
              <a:t>ihr</a:t>
            </a:r>
            <a:r>
              <a:rPr lang="en-US" sz="3600" dirty="0">
                <a:solidFill>
                  <a:srgbClr val="000000"/>
                </a:solidFill>
                <a:latin typeface="Frutiger Next LT W1G 1"/>
              </a:rPr>
              <a:t> von dem Chatbot </a:t>
            </a:r>
            <a:r>
              <a:rPr lang="en-US" sz="3600" dirty="0" err="1">
                <a:solidFill>
                  <a:srgbClr val="000000"/>
                </a:solidFill>
                <a:latin typeface="Frutiger Next LT W1G 1"/>
              </a:rPr>
              <a:t>erwarten</a:t>
            </a:r>
            <a:r>
              <a:rPr lang="en-US" sz="3600" dirty="0">
                <a:solidFill>
                  <a:srgbClr val="000000"/>
                </a:solidFill>
                <a:latin typeface="Frutiger Next LT W1G 1"/>
              </a:rPr>
              <a:t>?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062176" y="9041219"/>
            <a:ext cx="1033460" cy="103346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-1032196" y="8035953"/>
            <a:ext cx="3783498" cy="3783498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3540000" y="1577102"/>
            <a:ext cx="1314702" cy="1314702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3301299" y="9084004"/>
            <a:ext cx="2405993" cy="2405993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1172873" y="8219951"/>
            <a:ext cx="1033460" cy="1033460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8BEFD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D049696D-0969-BC3D-21C2-DA824825A284}"/>
              </a:ext>
            </a:extLst>
          </p:cNvPr>
          <p:cNvGrpSpPr/>
          <p:nvPr/>
        </p:nvGrpSpPr>
        <p:grpSpPr>
          <a:xfrm>
            <a:off x="7006478" y="1149354"/>
            <a:ext cx="4804522" cy="8828438"/>
            <a:chOff x="7025528" y="2301684"/>
            <a:chExt cx="4664075" cy="9226413"/>
          </a:xfrm>
        </p:grpSpPr>
        <p:pic>
          <p:nvPicPr>
            <p:cNvPr id="49" name="petal_20231015_123436">
              <a:hlinkClick r:id="" action="ppaction://media"/>
              <a:extLst>
                <a:ext uri="{FF2B5EF4-FFF2-40B4-BE49-F238E27FC236}">
                  <a16:creationId xmlns:a16="http://schemas.microsoft.com/office/drawing/2014/main" id="{A35207FC-A15C-0937-4A7A-7E6F5F56B40D}"/>
                </a:ext>
              </a:extLst>
            </p:cNvPr>
            <p:cNvPicPr>
              <a:picLocks noChangeAspect="1"/>
            </p:cNvPicPr>
            <p:nvPr>
              <a:videoFile r:link="rId1"/>
              <p:extLst>
                <p:ext uri="{DAA4B4D4-6D71-4841-9C94-3DE7FCFB9230}">
                  <p14:media xmlns:p14="http://schemas.microsoft.com/office/powerpoint/2010/main" r:embed="rId2">
                    <p14:trim st="4054"/>
                  </p14:media>
                </p:ext>
              </p:extLst>
            </p:nvPr>
          </p:nvPicPr>
          <p:blipFill>
            <a:blip r:embed="rId6"/>
            <a:stretch>
              <a:fillRect/>
            </a:stretch>
          </p:blipFill>
          <p:spPr>
            <a:xfrm>
              <a:off x="7333377" y="2545425"/>
              <a:ext cx="4070508" cy="8801100"/>
            </a:xfrm>
            <a:prstGeom prst="rect">
              <a:avLst/>
            </a:prstGeom>
          </p:spPr>
        </p:pic>
        <p:grpSp>
          <p:nvGrpSpPr>
            <p:cNvPr id="39" name="Group 2">
              <a:extLst>
                <a:ext uri="{FF2B5EF4-FFF2-40B4-BE49-F238E27FC236}">
                  <a16:creationId xmlns:a16="http://schemas.microsoft.com/office/drawing/2014/main" id="{2C5ED41E-51C1-7599-7347-60786D48A7B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25528" y="2301684"/>
              <a:ext cx="4664075" cy="9226413"/>
              <a:chOff x="0" y="0"/>
              <a:chExt cx="2620010" cy="5182870"/>
            </a:xfrm>
          </p:grpSpPr>
          <p:sp>
            <p:nvSpPr>
              <p:cNvPr id="40" name="Freeform 3">
                <a:extLst>
                  <a:ext uri="{FF2B5EF4-FFF2-40B4-BE49-F238E27FC236}">
                    <a16:creationId xmlns:a16="http://schemas.microsoft.com/office/drawing/2014/main" id="{F363CED5-25DB-6579-EB64-57D5DDDD42AC}"/>
                  </a:ext>
                </a:extLst>
              </p:cNvPr>
              <p:cNvSpPr/>
              <p:nvPr/>
            </p:nvSpPr>
            <p:spPr>
              <a:xfrm>
                <a:off x="53340" y="25400"/>
                <a:ext cx="2513330" cy="5132070"/>
              </a:xfrm>
              <a:custGeom>
                <a:avLst/>
                <a:gdLst/>
                <a:ahLst/>
                <a:cxnLst/>
                <a:rect l="l" t="t" r="r" b="b"/>
                <a:pathLst>
                  <a:path w="2513330" h="5132070">
                    <a:moveTo>
                      <a:pt x="2159000" y="0"/>
                    </a:moveTo>
                    <a:lnTo>
                      <a:pt x="354330" y="0"/>
                    </a:lnTo>
                    <a:cubicBezTo>
                      <a:pt x="158750" y="0"/>
                      <a:pt x="0" y="158750"/>
                      <a:pt x="0" y="354330"/>
                    </a:cubicBezTo>
                    <a:lnTo>
                      <a:pt x="0" y="4777740"/>
                    </a:lnTo>
                    <a:cubicBezTo>
                      <a:pt x="0" y="4973320"/>
                      <a:pt x="158750" y="5132070"/>
                      <a:pt x="354330" y="5132070"/>
                    </a:cubicBezTo>
                    <a:lnTo>
                      <a:pt x="2159000" y="5132070"/>
                    </a:lnTo>
                    <a:cubicBezTo>
                      <a:pt x="2354580" y="5132070"/>
                      <a:pt x="2513330" y="4973320"/>
                      <a:pt x="2513330" y="4777740"/>
                    </a:cubicBezTo>
                    <a:lnTo>
                      <a:pt x="2513330" y="354330"/>
                    </a:lnTo>
                    <a:cubicBezTo>
                      <a:pt x="2513330" y="158750"/>
                      <a:pt x="2354580" y="0"/>
                      <a:pt x="2159000" y="0"/>
                    </a:cubicBezTo>
                    <a:close/>
                    <a:moveTo>
                      <a:pt x="1558290" y="162560"/>
                    </a:moveTo>
                    <a:cubicBezTo>
                      <a:pt x="1576070" y="162560"/>
                      <a:pt x="1590040" y="176530"/>
                      <a:pt x="1590040" y="194310"/>
                    </a:cubicBezTo>
                    <a:cubicBezTo>
                      <a:pt x="1590040" y="212090"/>
                      <a:pt x="1576070" y="226060"/>
                      <a:pt x="1558290" y="226060"/>
                    </a:cubicBezTo>
                    <a:cubicBezTo>
                      <a:pt x="1540510" y="226060"/>
                      <a:pt x="1526540" y="212090"/>
                      <a:pt x="1526540" y="194310"/>
                    </a:cubicBezTo>
                    <a:cubicBezTo>
                      <a:pt x="1526540" y="176530"/>
                      <a:pt x="1541780" y="162560"/>
                      <a:pt x="1558290" y="162560"/>
                    </a:cubicBezTo>
                    <a:close/>
                    <a:moveTo>
                      <a:pt x="1089660" y="172720"/>
                    </a:moveTo>
                    <a:lnTo>
                      <a:pt x="1394460" y="172720"/>
                    </a:lnTo>
                    <a:cubicBezTo>
                      <a:pt x="1405890" y="172720"/>
                      <a:pt x="1416050" y="181610"/>
                      <a:pt x="1416050" y="194310"/>
                    </a:cubicBezTo>
                    <a:cubicBezTo>
                      <a:pt x="1416050" y="207010"/>
                      <a:pt x="1405890" y="215900"/>
                      <a:pt x="1394460" y="215900"/>
                    </a:cubicBezTo>
                    <a:lnTo>
                      <a:pt x="1089660" y="215900"/>
                    </a:lnTo>
                    <a:cubicBezTo>
                      <a:pt x="1078230" y="215900"/>
                      <a:pt x="1068070" y="207010"/>
                      <a:pt x="1068070" y="194310"/>
                    </a:cubicBezTo>
                    <a:cubicBezTo>
                      <a:pt x="1068070" y="181610"/>
                      <a:pt x="1078230" y="172720"/>
                      <a:pt x="1089660" y="172720"/>
                    </a:cubicBezTo>
                    <a:close/>
                    <a:moveTo>
                      <a:pt x="2383790" y="4798060"/>
                    </a:moveTo>
                    <a:cubicBezTo>
                      <a:pt x="2383790" y="4913630"/>
                      <a:pt x="2289810" y="5007610"/>
                      <a:pt x="2174240" y="5007610"/>
                    </a:cubicBezTo>
                    <a:lnTo>
                      <a:pt x="341630" y="5007610"/>
                    </a:lnTo>
                    <a:cubicBezTo>
                      <a:pt x="226060" y="5007610"/>
                      <a:pt x="132080" y="4913630"/>
                      <a:pt x="132080" y="4798060"/>
                    </a:cubicBezTo>
                    <a:lnTo>
                      <a:pt x="132080" y="340360"/>
                    </a:lnTo>
                    <a:cubicBezTo>
                      <a:pt x="132080" y="224790"/>
                      <a:pt x="226060" y="130810"/>
                      <a:pt x="341630" y="130810"/>
                    </a:cubicBezTo>
                    <a:lnTo>
                      <a:pt x="614680" y="130810"/>
                    </a:lnTo>
                    <a:lnTo>
                      <a:pt x="614680" y="187960"/>
                    </a:lnTo>
                    <a:cubicBezTo>
                      <a:pt x="614680" y="252730"/>
                      <a:pt x="668020" y="306070"/>
                      <a:pt x="732790" y="306070"/>
                    </a:cubicBezTo>
                    <a:lnTo>
                      <a:pt x="1783080" y="306070"/>
                    </a:lnTo>
                    <a:cubicBezTo>
                      <a:pt x="1847850" y="306070"/>
                      <a:pt x="1901190" y="252730"/>
                      <a:pt x="1901190" y="187960"/>
                    </a:cubicBezTo>
                    <a:lnTo>
                      <a:pt x="1901190" y="130810"/>
                    </a:lnTo>
                    <a:lnTo>
                      <a:pt x="2172970" y="130810"/>
                    </a:lnTo>
                    <a:cubicBezTo>
                      <a:pt x="2288540" y="130810"/>
                      <a:pt x="2382520" y="224790"/>
                      <a:pt x="2382520" y="340360"/>
                    </a:cubicBezTo>
                    <a:lnTo>
                      <a:pt x="2382520" y="479806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42" name="Freeform 5">
                <a:extLst>
                  <a:ext uri="{FF2B5EF4-FFF2-40B4-BE49-F238E27FC236}">
                    <a16:creationId xmlns:a16="http://schemas.microsoft.com/office/drawing/2014/main" id="{8E4F5A44-6DE0-B599-933C-1695377EAF5F}"/>
                  </a:ext>
                </a:extLst>
              </p:cNvPr>
              <p:cNvSpPr/>
              <p:nvPr/>
            </p:nvSpPr>
            <p:spPr>
              <a:xfrm>
                <a:off x="1121410" y="198120"/>
                <a:ext cx="34798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347980" h="43180">
                    <a:moveTo>
                      <a:pt x="326390" y="0"/>
                    </a:moveTo>
                    <a:lnTo>
                      <a:pt x="21590" y="0"/>
                    </a:lnTo>
                    <a:cubicBezTo>
                      <a:pt x="10160" y="0"/>
                      <a:pt x="0" y="8890"/>
                      <a:pt x="0" y="21590"/>
                    </a:cubicBezTo>
                    <a:cubicBezTo>
                      <a:pt x="0" y="34290"/>
                      <a:pt x="10160" y="43180"/>
                      <a:pt x="21590" y="43180"/>
                    </a:cubicBezTo>
                    <a:lnTo>
                      <a:pt x="326390" y="43180"/>
                    </a:lnTo>
                    <a:cubicBezTo>
                      <a:pt x="337820" y="43180"/>
                      <a:pt x="347980" y="34290"/>
                      <a:pt x="347980" y="21590"/>
                    </a:cubicBezTo>
                    <a:cubicBezTo>
                      <a:pt x="347980" y="8890"/>
                      <a:pt x="337820" y="0"/>
                      <a:pt x="326390" y="0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43" name="Freeform 6">
                <a:extLst>
                  <a:ext uri="{FF2B5EF4-FFF2-40B4-BE49-F238E27FC236}">
                    <a16:creationId xmlns:a16="http://schemas.microsoft.com/office/drawing/2014/main" id="{07A6AE7F-200A-6DC1-C346-28CB10F9ED48}"/>
                  </a:ext>
                </a:extLst>
              </p:cNvPr>
              <p:cNvSpPr/>
              <p:nvPr/>
            </p:nvSpPr>
            <p:spPr>
              <a:xfrm>
                <a:off x="1578312" y="187909"/>
                <a:ext cx="66636" cy="63602"/>
              </a:xfrm>
              <a:custGeom>
                <a:avLst/>
                <a:gdLst/>
                <a:ahLst/>
                <a:cxnLst/>
                <a:rect l="l" t="t" r="r" b="b"/>
                <a:pathLst>
                  <a:path w="66636" h="63602">
                    <a:moveTo>
                      <a:pt x="33318" y="51"/>
                    </a:moveTo>
                    <a:cubicBezTo>
                      <a:pt x="21941" y="0"/>
                      <a:pt x="11406" y="6040"/>
                      <a:pt x="5703" y="15885"/>
                    </a:cubicBezTo>
                    <a:cubicBezTo>
                      <a:pt x="0" y="25729"/>
                      <a:pt x="0" y="37873"/>
                      <a:pt x="5703" y="47717"/>
                    </a:cubicBezTo>
                    <a:cubicBezTo>
                      <a:pt x="11406" y="57562"/>
                      <a:pt x="21941" y="63602"/>
                      <a:pt x="33318" y="63551"/>
                    </a:cubicBezTo>
                    <a:cubicBezTo>
                      <a:pt x="44695" y="63602"/>
                      <a:pt x="55230" y="57562"/>
                      <a:pt x="60933" y="47717"/>
                    </a:cubicBezTo>
                    <a:cubicBezTo>
                      <a:pt x="66636" y="37873"/>
                      <a:pt x="66636" y="25729"/>
                      <a:pt x="60933" y="15885"/>
                    </a:cubicBezTo>
                    <a:cubicBezTo>
                      <a:pt x="55230" y="6040"/>
                      <a:pt x="44695" y="0"/>
                      <a:pt x="33318" y="51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</p:sp>
          <p:sp>
            <p:nvSpPr>
              <p:cNvPr id="44" name="Freeform 7">
                <a:extLst>
                  <a:ext uri="{FF2B5EF4-FFF2-40B4-BE49-F238E27FC236}">
                    <a16:creationId xmlns:a16="http://schemas.microsoft.com/office/drawing/2014/main" id="{11CF3E67-C02E-602E-D438-4C35D1F3D620}"/>
                  </a:ext>
                </a:extLst>
              </p:cNvPr>
              <p:cNvSpPr/>
              <p:nvPr/>
            </p:nvSpPr>
            <p:spPr>
              <a:xfrm>
                <a:off x="0" y="685800"/>
                <a:ext cx="27940" cy="21336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213360">
                    <a:moveTo>
                      <a:pt x="0" y="26670"/>
                    </a:moveTo>
                    <a:lnTo>
                      <a:pt x="0" y="185420"/>
                    </a:lnTo>
                    <a:cubicBezTo>
                      <a:pt x="0" y="200660"/>
                      <a:pt x="12700" y="213360"/>
                      <a:pt x="27940" y="21336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45" name="Freeform 8">
                <a:extLst>
                  <a:ext uri="{FF2B5EF4-FFF2-40B4-BE49-F238E27FC236}">
                    <a16:creationId xmlns:a16="http://schemas.microsoft.com/office/drawing/2014/main" id="{30EADFF3-5169-27E2-5908-37BE12369B42}"/>
                  </a:ext>
                </a:extLst>
              </p:cNvPr>
              <p:cNvSpPr/>
              <p:nvPr/>
            </p:nvSpPr>
            <p:spPr>
              <a:xfrm>
                <a:off x="0" y="1057910"/>
                <a:ext cx="27940" cy="38481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4810">
                    <a:moveTo>
                      <a:pt x="0" y="26670"/>
                    </a:moveTo>
                    <a:lnTo>
                      <a:pt x="0" y="356870"/>
                    </a:lnTo>
                    <a:cubicBezTo>
                      <a:pt x="0" y="372110"/>
                      <a:pt x="12700" y="384810"/>
                      <a:pt x="27940" y="38481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46" name="Freeform 9">
                <a:extLst>
                  <a:ext uri="{FF2B5EF4-FFF2-40B4-BE49-F238E27FC236}">
                    <a16:creationId xmlns:a16="http://schemas.microsoft.com/office/drawing/2014/main" id="{F9B39984-236F-AA18-8FAC-B6779CCA5006}"/>
                  </a:ext>
                </a:extLst>
              </p:cNvPr>
              <p:cNvSpPr/>
              <p:nvPr/>
            </p:nvSpPr>
            <p:spPr>
              <a:xfrm>
                <a:off x="0" y="1526540"/>
                <a:ext cx="27940" cy="38608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6080">
                    <a:moveTo>
                      <a:pt x="0" y="27940"/>
                    </a:moveTo>
                    <a:lnTo>
                      <a:pt x="0" y="358140"/>
                    </a:lnTo>
                    <a:cubicBezTo>
                      <a:pt x="0" y="373380"/>
                      <a:pt x="12700" y="386080"/>
                      <a:pt x="27940" y="386080"/>
                    </a:cubicBezTo>
                    <a:lnTo>
                      <a:pt x="27940" y="0"/>
                    </a:lnTo>
                    <a:cubicBezTo>
                      <a:pt x="12700" y="0"/>
                      <a:pt x="0" y="12700"/>
                      <a:pt x="0" y="2794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47" name="Freeform 10">
                <a:extLst>
                  <a:ext uri="{FF2B5EF4-FFF2-40B4-BE49-F238E27FC236}">
                    <a16:creationId xmlns:a16="http://schemas.microsoft.com/office/drawing/2014/main" id="{FB4849AA-B46D-BA9C-6E45-06462F70DC3F}"/>
                  </a:ext>
                </a:extLst>
              </p:cNvPr>
              <p:cNvSpPr/>
              <p:nvPr/>
            </p:nvSpPr>
            <p:spPr>
              <a:xfrm>
                <a:off x="2592070" y="1184910"/>
                <a:ext cx="27940" cy="61849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618490">
                    <a:moveTo>
                      <a:pt x="0" y="0"/>
                    </a:moveTo>
                    <a:lnTo>
                      <a:pt x="0" y="618490"/>
                    </a:lnTo>
                    <a:cubicBezTo>
                      <a:pt x="15240" y="618490"/>
                      <a:pt x="27940" y="605790"/>
                      <a:pt x="27940" y="590550"/>
                    </a:cubicBezTo>
                    <a:lnTo>
                      <a:pt x="27940" y="27940"/>
                    </a:lnTo>
                    <a:cubicBezTo>
                      <a:pt x="27940" y="12700"/>
                      <a:pt x="15240" y="0"/>
                      <a:pt x="0" y="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</p:sp>
          <p:sp>
            <p:nvSpPr>
              <p:cNvPr id="48" name="Freeform 11">
                <a:extLst>
                  <a:ext uri="{FF2B5EF4-FFF2-40B4-BE49-F238E27FC236}">
                    <a16:creationId xmlns:a16="http://schemas.microsoft.com/office/drawing/2014/main" id="{45F9A146-0720-7621-F27E-DC01E7857AFF}"/>
                  </a:ext>
                </a:extLst>
              </p:cNvPr>
              <p:cNvSpPr/>
              <p:nvPr/>
            </p:nvSpPr>
            <p:spPr>
              <a:xfrm>
                <a:off x="27940" y="0"/>
                <a:ext cx="2564130" cy="5182870"/>
              </a:xfrm>
              <a:custGeom>
                <a:avLst/>
                <a:gdLst/>
                <a:ahLst/>
                <a:cxnLst/>
                <a:rect l="l" t="t" r="r" b="b"/>
                <a:pathLst>
                  <a:path w="2564130" h="518287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</p:spPr>
          </p:sp>
        </p:grpSp>
      </p:grpSp>
      <p:pic>
        <p:nvPicPr>
          <p:cNvPr id="52" name="Grafik 51">
            <a:extLst>
              <a:ext uri="{FF2B5EF4-FFF2-40B4-BE49-F238E27FC236}">
                <a16:creationId xmlns:a16="http://schemas.microsoft.com/office/drawing/2014/main" id="{DC1AD5A0-7350-A595-2DA6-7A01A059FA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5189">
            <a:off x="12867288" y="3766032"/>
            <a:ext cx="4101535" cy="3076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20913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624053" y="-2028869"/>
            <a:ext cx="16136322" cy="15080127"/>
          </a:xfrm>
          <a:custGeom>
            <a:avLst/>
            <a:gdLst/>
            <a:ahLst/>
            <a:cxnLst/>
            <a:rect l="l" t="t" r="r" b="b"/>
            <a:pathLst>
              <a:path w="16136322" h="15080127">
                <a:moveTo>
                  <a:pt x="0" y="0"/>
                </a:moveTo>
                <a:lnTo>
                  <a:pt x="16136322" y="0"/>
                </a:lnTo>
                <a:lnTo>
                  <a:pt x="16136322" y="15080126"/>
                </a:lnTo>
                <a:lnTo>
                  <a:pt x="0" y="150801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124201">
            <a:off x="10345027" y="706725"/>
            <a:ext cx="8418225" cy="8670456"/>
          </a:xfrm>
          <a:custGeom>
            <a:avLst/>
            <a:gdLst/>
            <a:ahLst/>
            <a:cxnLst/>
            <a:rect l="l" t="t" r="r" b="b"/>
            <a:pathLst>
              <a:path w="8418225" h="8670456">
                <a:moveTo>
                  <a:pt x="0" y="0"/>
                </a:moveTo>
                <a:lnTo>
                  <a:pt x="8418224" y="0"/>
                </a:lnTo>
                <a:lnTo>
                  <a:pt x="8418224" y="8670456"/>
                </a:lnTo>
                <a:lnTo>
                  <a:pt x="0" y="86704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580331" y="2136976"/>
            <a:ext cx="5947616" cy="5809954"/>
            <a:chOff x="0" y="0"/>
            <a:chExt cx="4828540" cy="4716780"/>
          </a:xfrm>
        </p:grpSpPr>
        <p:sp>
          <p:nvSpPr>
            <p:cNvPr id="5" name="Freeform 5"/>
            <p:cNvSpPr/>
            <p:nvPr/>
          </p:nvSpPr>
          <p:spPr>
            <a:xfrm>
              <a:off x="0" y="-7620"/>
              <a:ext cx="4833620" cy="4726940"/>
            </a:xfrm>
            <a:custGeom>
              <a:avLst/>
              <a:gdLst/>
              <a:ahLst/>
              <a:cxnLst/>
              <a:rect l="l" t="t" r="r" b="b"/>
              <a:pathLst>
                <a:path w="4833620" h="472694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79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09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39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1" y="4281170"/>
                    <a:pt x="4535170" y="4335780"/>
                    <a:pt x="4491991" y="4382770"/>
                  </a:cubicBezTo>
                  <a:cubicBezTo>
                    <a:pt x="4453891" y="4424679"/>
                    <a:pt x="4411981" y="4466590"/>
                    <a:pt x="4345941" y="4467860"/>
                  </a:cubicBezTo>
                  <a:cubicBezTo>
                    <a:pt x="4330700" y="4467860"/>
                    <a:pt x="4316731" y="4483100"/>
                    <a:pt x="4301491" y="4490720"/>
                  </a:cubicBezTo>
                  <a:cubicBezTo>
                    <a:pt x="4236720" y="4518660"/>
                    <a:pt x="4169411" y="4542790"/>
                    <a:pt x="4105911" y="4573270"/>
                  </a:cubicBezTo>
                  <a:cubicBezTo>
                    <a:pt x="3989070" y="4629150"/>
                    <a:pt x="3863341" y="4638040"/>
                    <a:pt x="3737611" y="4643120"/>
                  </a:cubicBezTo>
                  <a:cubicBezTo>
                    <a:pt x="3689351" y="4645660"/>
                    <a:pt x="3639820" y="4641850"/>
                    <a:pt x="3591561" y="4645660"/>
                  </a:cubicBezTo>
                  <a:cubicBezTo>
                    <a:pt x="3567431" y="4646930"/>
                    <a:pt x="3544570" y="4658360"/>
                    <a:pt x="3521711" y="4663440"/>
                  </a:cubicBezTo>
                  <a:cubicBezTo>
                    <a:pt x="3511551" y="4665980"/>
                    <a:pt x="3501391" y="4664710"/>
                    <a:pt x="3489961" y="4665980"/>
                  </a:cubicBezTo>
                  <a:cubicBezTo>
                    <a:pt x="3474720" y="4667250"/>
                    <a:pt x="3459481" y="4671060"/>
                    <a:pt x="3444241" y="4669790"/>
                  </a:cubicBezTo>
                  <a:cubicBezTo>
                    <a:pt x="3429000" y="4667250"/>
                    <a:pt x="3418841" y="4662170"/>
                    <a:pt x="3416300" y="4662170"/>
                  </a:cubicBezTo>
                  <a:close/>
                </a:path>
              </a:pathLst>
            </a:custGeom>
            <a:blipFill>
              <a:blip r:embed="rId6"/>
              <a:stretch>
                <a:fillRect t="-1211" b="-1211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 rot="3540503">
            <a:off x="7879192" y="7148142"/>
            <a:ext cx="4023615" cy="3075018"/>
          </a:xfrm>
          <a:custGeom>
            <a:avLst/>
            <a:gdLst/>
            <a:ahLst/>
            <a:cxnLst/>
            <a:rect l="l" t="t" r="r" b="b"/>
            <a:pathLst>
              <a:path w="4023615" h="3075018">
                <a:moveTo>
                  <a:pt x="0" y="0"/>
                </a:moveTo>
                <a:lnTo>
                  <a:pt x="4023615" y="0"/>
                </a:lnTo>
                <a:lnTo>
                  <a:pt x="4023615" y="3075018"/>
                </a:lnTo>
                <a:lnTo>
                  <a:pt x="0" y="307501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r="-29553" b="-47327"/>
            </a:stretch>
          </a:blipFill>
        </p:spPr>
      </p:sp>
      <p:sp>
        <p:nvSpPr>
          <p:cNvPr id="7" name="Freeform 7"/>
          <p:cNvSpPr/>
          <p:nvPr/>
        </p:nvSpPr>
        <p:spPr>
          <a:xfrm rot="-7591673">
            <a:off x="7350086" y="1325172"/>
            <a:ext cx="5080554" cy="3882776"/>
          </a:xfrm>
          <a:custGeom>
            <a:avLst/>
            <a:gdLst/>
            <a:ahLst/>
            <a:cxnLst/>
            <a:rect l="l" t="t" r="r" b="b"/>
            <a:pathLst>
              <a:path w="5080554" h="3882776">
                <a:moveTo>
                  <a:pt x="0" y="0"/>
                </a:moveTo>
                <a:lnTo>
                  <a:pt x="5080554" y="0"/>
                </a:lnTo>
                <a:lnTo>
                  <a:pt x="5080554" y="3882775"/>
                </a:lnTo>
                <a:lnTo>
                  <a:pt x="0" y="38827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r="-29553" b="-47327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463312" y="574674"/>
            <a:ext cx="3261717" cy="683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 err="1">
                <a:solidFill>
                  <a:srgbClr val="000000"/>
                </a:solidFill>
                <a:latin typeface="Frutiger Next LT W1G 1"/>
              </a:rPr>
              <a:t>Eure</a:t>
            </a:r>
            <a:r>
              <a:rPr lang="en-US" sz="3999" dirty="0">
                <a:solidFill>
                  <a:srgbClr val="000000"/>
                </a:solidFill>
                <a:latin typeface="Frutiger Next LT W1G 1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Frutiger Next LT W1G 1"/>
              </a:rPr>
              <a:t>Vorteile</a:t>
            </a:r>
            <a:endParaRPr lang="en-US" sz="3999" dirty="0">
              <a:solidFill>
                <a:srgbClr val="000000"/>
              </a:solidFill>
              <a:latin typeface="Frutiger Next LT W1G 1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56546" y="2003626"/>
            <a:ext cx="6576697" cy="5668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7474" lvl="1" indent="-363737">
              <a:lnSpc>
                <a:spcPct val="150000"/>
              </a:lnSpc>
              <a:buFont typeface="Arial"/>
              <a:buChar char="•"/>
            </a:pPr>
            <a:r>
              <a:rPr lang="en-US" sz="3369" dirty="0" err="1">
                <a:solidFill>
                  <a:srgbClr val="000000"/>
                </a:solidFill>
                <a:latin typeface="Frutiger Next LT W1G 2"/>
              </a:rPr>
              <a:t>Probleme</a:t>
            </a:r>
            <a:r>
              <a:rPr lang="en-US" sz="3369" dirty="0">
                <a:solidFill>
                  <a:srgbClr val="000000"/>
                </a:solidFill>
                <a:latin typeface="Frutiger Next LT W1G 2"/>
              </a:rPr>
              <a:t>/</a:t>
            </a:r>
            <a:r>
              <a:rPr lang="en-US" sz="3369" dirty="0" err="1">
                <a:solidFill>
                  <a:srgbClr val="000000"/>
                </a:solidFill>
                <a:latin typeface="Frutiger Next LT W1G 2"/>
              </a:rPr>
              <a:t>Ziele</a:t>
            </a:r>
            <a:r>
              <a:rPr lang="en-US" sz="3369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3369" dirty="0" err="1">
                <a:solidFill>
                  <a:srgbClr val="000000"/>
                </a:solidFill>
                <a:latin typeface="Frutiger Next LT W1G 2"/>
              </a:rPr>
              <a:t>besprechen</a:t>
            </a:r>
            <a:endParaRPr lang="en-US" sz="3369" dirty="0">
              <a:solidFill>
                <a:srgbClr val="000000"/>
              </a:solidFill>
              <a:latin typeface="Frutiger Next LT W1G 2"/>
            </a:endParaRPr>
          </a:p>
          <a:p>
            <a:pPr marL="820937" lvl="1" indent="-4572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sz="3369" dirty="0">
                <a:solidFill>
                  <a:srgbClr val="000000"/>
                </a:solidFill>
                <a:latin typeface="Frutiger Next LT W1G 2"/>
                <a:sym typeface="Wingdings" panose="05000000000000000000" pitchFamily="2" charset="2"/>
              </a:rPr>
              <a:t>Motivation</a:t>
            </a:r>
            <a:endParaRPr lang="en-US" sz="3369" dirty="0">
              <a:solidFill>
                <a:srgbClr val="000000"/>
              </a:solidFill>
              <a:latin typeface="Frutiger Next LT W1G 2"/>
            </a:endParaRPr>
          </a:p>
          <a:p>
            <a:pPr marL="727474" lvl="1" indent="-363737">
              <a:lnSpc>
                <a:spcPct val="150000"/>
              </a:lnSpc>
              <a:buFont typeface="Arial"/>
              <a:buChar char="•"/>
            </a:pPr>
            <a:r>
              <a:rPr lang="en-US" sz="3369" dirty="0" err="1">
                <a:solidFill>
                  <a:srgbClr val="000000"/>
                </a:solidFill>
                <a:latin typeface="Frutiger Next LT W1G 2"/>
              </a:rPr>
              <a:t>Ortsunabhängig</a:t>
            </a:r>
            <a:endParaRPr lang="en-US" sz="3369" dirty="0">
              <a:solidFill>
                <a:srgbClr val="000000"/>
              </a:solidFill>
              <a:latin typeface="Frutiger Next LT W1G 2"/>
            </a:endParaRPr>
          </a:p>
          <a:p>
            <a:pPr marL="727474" lvl="1" indent="-363737">
              <a:lnSpc>
                <a:spcPct val="150000"/>
              </a:lnSpc>
              <a:buFont typeface="Arial"/>
              <a:buChar char="•"/>
            </a:pPr>
            <a:r>
              <a:rPr lang="en-US" sz="3369" dirty="0">
                <a:solidFill>
                  <a:srgbClr val="000000"/>
                </a:solidFill>
                <a:latin typeface="Frutiger Next LT W1G 2"/>
              </a:rPr>
              <a:t>Neue </a:t>
            </a:r>
            <a:r>
              <a:rPr lang="en-US" sz="3369" dirty="0" err="1">
                <a:solidFill>
                  <a:srgbClr val="000000"/>
                </a:solidFill>
                <a:latin typeface="Frutiger Next LT W1G 2"/>
              </a:rPr>
              <a:t>Technologie</a:t>
            </a:r>
            <a:r>
              <a:rPr lang="en-US" sz="3369" dirty="0">
                <a:solidFill>
                  <a:srgbClr val="000000"/>
                </a:solidFill>
                <a:latin typeface="Frutiger Next LT W1G 2"/>
              </a:rPr>
              <a:t> </a:t>
            </a:r>
            <a:r>
              <a:rPr lang="en-US" sz="3369" dirty="0" err="1">
                <a:solidFill>
                  <a:srgbClr val="000000"/>
                </a:solidFill>
                <a:latin typeface="Frutiger Next LT W1G 2"/>
              </a:rPr>
              <a:t>ausprobieren</a:t>
            </a:r>
            <a:endParaRPr lang="en-US" sz="3369" dirty="0">
              <a:solidFill>
                <a:srgbClr val="000000"/>
              </a:solidFill>
              <a:latin typeface="Frutiger Next LT W1G 2"/>
            </a:endParaRPr>
          </a:p>
          <a:p>
            <a:pPr marL="363737" lvl="1">
              <a:lnSpc>
                <a:spcPct val="150000"/>
              </a:lnSpc>
            </a:pPr>
            <a:endParaRPr lang="en-US" sz="3369" dirty="0">
              <a:solidFill>
                <a:srgbClr val="000000"/>
              </a:solidFill>
              <a:latin typeface="Frutiger Next LT W1G 2"/>
            </a:endParaRPr>
          </a:p>
          <a:p>
            <a:pPr marL="727474" lvl="1" indent="-363737">
              <a:lnSpc>
                <a:spcPts val="4717"/>
              </a:lnSpc>
              <a:buFont typeface="Arial"/>
              <a:buChar char="•"/>
            </a:pPr>
            <a:endParaRPr lang="en-US" sz="3369" dirty="0">
              <a:solidFill>
                <a:srgbClr val="000000"/>
              </a:solidFill>
              <a:latin typeface="Frutiger Next LT W1G 2"/>
            </a:endParaRPr>
          </a:p>
          <a:p>
            <a:pPr marL="727474" lvl="1" indent="-363737">
              <a:lnSpc>
                <a:spcPts val="4717"/>
              </a:lnSpc>
              <a:buFont typeface="Arial"/>
              <a:buChar char="•"/>
            </a:pPr>
            <a:endParaRPr lang="en-US" sz="3369" dirty="0">
              <a:solidFill>
                <a:srgbClr val="000000"/>
              </a:solidFill>
              <a:latin typeface="Frutiger Next LT W1G 2"/>
            </a:endParaRPr>
          </a:p>
          <a:p>
            <a:pPr marL="727474" lvl="1" indent="-363737">
              <a:lnSpc>
                <a:spcPts val="4717"/>
              </a:lnSpc>
              <a:buFont typeface="Arial"/>
              <a:buChar char="•"/>
            </a:pPr>
            <a:endParaRPr lang="en-US" sz="3369" dirty="0">
              <a:solidFill>
                <a:srgbClr val="000000"/>
              </a:solidFill>
              <a:latin typeface="Frutiger Next LT W1G 2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C17EFED-0F66-F0E5-23A9-9E70C2DDDE4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90847">
            <a:off x="696758" y="8157979"/>
            <a:ext cx="2941462" cy="16640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46924">
            <a:off x="166934" y="887994"/>
            <a:ext cx="7703235" cy="7978868"/>
          </a:xfrm>
          <a:custGeom>
            <a:avLst/>
            <a:gdLst/>
            <a:ahLst/>
            <a:cxnLst/>
            <a:rect l="l" t="t" r="r" b="b"/>
            <a:pathLst>
              <a:path w="7703235" h="7978868">
                <a:moveTo>
                  <a:pt x="0" y="0"/>
                </a:moveTo>
                <a:lnTo>
                  <a:pt x="7703235" y="0"/>
                </a:lnTo>
                <a:lnTo>
                  <a:pt x="7703235" y="7978869"/>
                </a:lnTo>
                <a:lnTo>
                  <a:pt x="0" y="79788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09535" y="-637521"/>
            <a:ext cx="8401922" cy="3935693"/>
          </a:xfrm>
          <a:custGeom>
            <a:avLst/>
            <a:gdLst/>
            <a:ahLst/>
            <a:cxnLst/>
            <a:rect l="l" t="t" r="r" b="b"/>
            <a:pathLst>
              <a:path w="8401922" h="3935693">
                <a:moveTo>
                  <a:pt x="0" y="0"/>
                </a:moveTo>
                <a:lnTo>
                  <a:pt x="8401922" y="0"/>
                </a:lnTo>
                <a:lnTo>
                  <a:pt x="8401922" y="3935693"/>
                </a:lnTo>
                <a:lnTo>
                  <a:pt x="0" y="39356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25953"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329282" y="178288"/>
            <a:ext cx="9745827" cy="9520253"/>
            <a:chOff x="0" y="0"/>
            <a:chExt cx="4828540" cy="4716780"/>
          </a:xfrm>
        </p:grpSpPr>
        <p:sp>
          <p:nvSpPr>
            <p:cNvPr id="5" name="Freeform 5"/>
            <p:cNvSpPr/>
            <p:nvPr/>
          </p:nvSpPr>
          <p:spPr>
            <a:xfrm>
              <a:off x="0" y="-7620"/>
              <a:ext cx="4833620" cy="4726940"/>
            </a:xfrm>
            <a:custGeom>
              <a:avLst/>
              <a:gdLst/>
              <a:ahLst/>
              <a:cxnLst/>
              <a:rect l="l" t="t" r="r" b="b"/>
              <a:pathLst>
                <a:path w="4833620" h="472694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79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09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39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1" y="4281170"/>
                    <a:pt x="4535170" y="4335780"/>
                    <a:pt x="4491991" y="4382770"/>
                  </a:cubicBezTo>
                  <a:cubicBezTo>
                    <a:pt x="4453891" y="4424679"/>
                    <a:pt x="4411981" y="4466590"/>
                    <a:pt x="4345941" y="4467860"/>
                  </a:cubicBezTo>
                  <a:cubicBezTo>
                    <a:pt x="4330700" y="4467860"/>
                    <a:pt x="4316731" y="4483100"/>
                    <a:pt x="4301491" y="4490720"/>
                  </a:cubicBezTo>
                  <a:cubicBezTo>
                    <a:pt x="4236720" y="4518660"/>
                    <a:pt x="4169411" y="4542790"/>
                    <a:pt x="4105911" y="4573270"/>
                  </a:cubicBezTo>
                  <a:cubicBezTo>
                    <a:pt x="3989070" y="4629150"/>
                    <a:pt x="3863341" y="4638040"/>
                    <a:pt x="3737611" y="4643120"/>
                  </a:cubicBezTo>
                  <a:cubicBezTo>
                    <a:pt x="3689351" y="4645660"/>
                    <a:pt x="3639820" y="4641850"/>
                    <a:pt x="3591561" y="4645660"/>
                  </a:cubicBezTo>
                  <a:cubicBezTo>
                    <a:pt x="3567431" y="4646930"/>
                    <a:pt x="3544570" y="4658360"/>
                    <a:pt x="3521711" y="4663440"/>
                  </a:cubicBezTo>
                  <a:cubicBezTo>
                    <a:pt x="3511551" y="4665980"/>
                    <a:pt x="3501391" y="4664710"/>
                    <a:pt x="3489961" y="4665980"/>
                  </a:cubicBezTo>
                  <a:cubicBezTo>
                    <a:pt x="3474720" y="4667250"/>
                    <a:pt x="3459481" y="4671060"/>
                    <a:pt x="3444241" y="4669790"/>
                  </a:cubicBezTo>
                  <a:cubicBezTo>
                    <a:pt x="3429000" y="4667250"/>
                    <a:pt x="3418841" y="4662170"/>
                    <a:pt x="3416300" y="4662170"/>
                  </a:cubicBezTo>
                  <a:close/>
                </a:path>
              </a:pathLst>
            </a:custGeom>
            <a:blipFill>
              <a:blip r:embed="rId5"/>
              <a:stretch>
                <a:fillRect t="-1211" b="-1211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2169808" y="4495477"/>
            <a:ext cx="3456572" cy="3456572"/>
          </a:xfrm>
          <a:custGeom>
            <a:avLst/>
            <a:gdLst/>
            <a:ahLst/>
            <a:cxnLst/>
            <a:rect l="l" t="t" r="r" b="b"/>
            <a:pathLst>
              <a:path w="3456572" h="3456572">
                <a:moveTo>
                  <a:pt x="0" y="0"/>
                </a:moveTo>
                <a:lnTo>
                  <a:pt x="3456571" y="0"/>
                </a:lnTo>
                <a:lnTo>
                  <a:pt x="3456571" y="3456572"/>
                </a:lnTo>
                <a:lnTo>
                  <a:pt x="0" y="34565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30203" y="2365611"/>
            <a:ext cx="6576697" cy="2409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7474" lvl="1" indent="-363737">
              <a:lnSpc>
                <a:spcPts val="4717"/>
              </a:lnSpc>
              <a:buFont typeface="Arial"/>
              <a:buChar char="•"/>
            </a:pPr>
            <a:r>
              <a:rPr lang="en-US" sz="3369">
                <a:solidFill>
                  <a:srgbClr val="000000"/>
                </a:solidFill>
                <a:latin typeface="Frutiger Next LT W1G 2"/>
              </a:rPr>
              <a:t>Nach erfolgreicher Teilnahme kann man am Gewinnspiel teilnehmen.</a:t>
            </a:r>
          </a:p>
          <a:p>
            <a:pPr>
              <a:lnSpc>
                <a:spcPts val="4717"/>
              </a:lnSpc>
            </a:pPr>
            <a:endParaRPr lang="en-US" sz="3369">
              <a:solidFill>
                <a:srgbClr val="000000"/>
              </a:solidFill>
              <a:latin typeface="Frutiger Next LT W1G 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169808" y="1354862"/>
            <a:ext cx="3043238" cy="755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Frutiger Next LT W1G 1"/>
              </a:rPr>
              <a:t>Gewinnspiel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33161" y="5326853"/>
            <a:ext cx="3929865" cy="17938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319" dirty="0">
                <a:solidFill>
                  <a:srgbClr val="000000"/>
                </a:solidFill>
                <a:latin typeface="Frutiger Next LT W1G 2"/>
              </a:rPr>
              <a:t>20€ </a:t>
            </a:r>
            <a:r>
              <a:rPr lang="en-US" sz="3319" dirty="0" err="1">
                <a:solidFill>
                  <a:srgbClr val="000000"/>
                </a:solidFill>
                <a:latin typeface="Frutiger Next LT W1G 2"/>
              </a:rPr>
              <a:t>Gutschein</a:t>
            </a:r>
            <a:endParaRPr lang="en-US" sz="3319" dirty="0">
              <a:solidFill>
                <a:srgbClr val="000000"/>
              </a:solidFill>
              <a:latin typeface="Frutiger Next LT W1G 2"/>
            </a:endParaRPr>
          </a:p>
          <a:p>
            <a:pPr algn="ctr">
              <a:lnSpc>
                <a:spcPts val="4646"/>
              </a:lnSpc>
            </a:pPr>
            <a:r>
              <a:rPr lang="en-US" sz="3319" dirty="0">
                <a:solidFill>
                  <a:srgbClr val="000000"/>
                </a:solidFill>
                <a:latin typeface="Frutiger Next LT W1G 2"/>
              </a:rPr>
              <a:t>15€ </a:t>
            </a:r>
            <a:r>
              <a:rPr lang="en-US" sz="3319" dirty="0" err="1">
                <a:solidFill>
                  <a:srgbClr val="000000"/>
                </a:solidFill>
                <a:latin typeface="Frutiger Next LT W1G 2"/>
              </a:rPr>
              <a:t>Gutschein</a:t>
            </a:r>
            <a:endParaRPr lang="en-US" sz="3319" dirty="0">
              <a:solidFill>
                <a:srgbClr val="000000"/>
              </a:solidFill>
              <a:latin typeface="Frutiger Next LT W1G 2"/>
            </a:endParaRPr>
          </a:p>
          <a:p>
            <a:pPr algn="ctr">
              <a:lnSpc>
                <a:spcPts val="4646"/>
              </a:lnSpc>
            </a:pPr>
            <a:r>
              <a:rPr lang="en-US" sz="3319" dirty="0">
                <a:solidFill>
                  <a:srgbClr val="000000"/>
                </a:solidFill>
                <a:latin typeface="Frutiger Next LT W1G 2"/>
              </a:rPr>
              <a:t>10€ </a:t>
            </a:r>
            <a:r>
              <a:rPr lang="en-US" sz="3319" dirty="0" err="1">
                <a:solidFill>
                  <a:srgbClr val="000000"/>
                </a:solidFill>
                <a:latin typeface="Frutiger Next LT W1G 2"/>
              </a:rPr>
              <a:t>Gutschein</a:t>
            </a:r>
            <a:endParaRPr lang="en-US" sz="3319" dirty="0">
              <a:solidFill>
                <a:srgbClr val="000000"/>
              </a:solidFill>
              <a:latin typeface="Frutiger Next LT W1G 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5838076" cy="5702949"/>
            <a:chOff x="0" y="0"/>
            <a:chExt cx="4828540" cy="4716780"/>
          </a:xfrm>
        </p:grpSpPr>
        <p:sp>
          <p:nvSpPr>
            <p:cNvPr id="3" name="Freeform 3"/>
            <p:cNvSpPr/>
            <p:nvPr/>
          </p:nvSpPr>
          <p:spPr>
            <a:xfrm>
              <a:off x="0" y="-7620"/>
              <a:ext cx="4833620" cy="4726940"/>
            </a:xfrm>
            <a:custGeom>
              <a:avLst/>
              <a:gdLst/>
              <a:ahLst/>
              <a:cxnLst/>
              <a:rect l="l" t="t" r="r" b="b"/>
              <a:pathLst>
                <a:path w="4833620" h="472694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79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09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39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1" y="4281170"/>
                    <a:pt x="4535170" y="4335780"/>
                    <a:pt x="4491991" y="4382770"/>
                  </a:cubicBezTo>
                  <a:cubicBezTo>
                    <a:pt x="4453891" y="4424679"/>
                    <a:pt x="4411981" y="4466590"/>
                    <a:pt x="4345941" y="4467860"/>
                  </a:cubicBezTo>
                  <a:cubicBezTo>
                    <a:pt x="4330700" y="4467860"/>
                    <a:pt x="4316731" y="4483100"/>
                    <a:pt x="4301491" y="4490720"/>
                  </a:cubicBezTo>
                  <a:cubicBezTo>
                    <a:pt x="4236720" y="4518660"/>
                    <a:pt x="4169411" y="4542790"/>
                    <a:pt x="4105911" y="4573270"/>
                  </a:cubicBezTo>
                  <a:cubicBezTo>
                    <a:pt x="3989070" y="4629150"/>
                    <a:pt x="3863341" y="4638040"/>
                    <a:pt x="3737611" y="4643120"/>
                  </a:cubicBezTo>
                  <a:cubicBezTo>
                    <a:pt x="3689351" y="4645660"/>
                    <a:pt x="3639820" y="4641850"/>
                    <a:pt x="3591561" y="4645660"/>
                  </a:cubicBezTo>
                  <a:cubicBezTo>
                    <a:pt x="3567431" y="4646930"/>
                    <a:pt x="3544570" y="4658360"/>
                    <a:pt x="3521711" y="4663440"/>
                  </a:cubicBezTo>
                  <a:cubicBezTo>
                    <a:pt x="3511551" y="4665980"/>
                    <a:pt x="3501391" y="4664710"/>
                    <a:pt x="3489961" y="4665980"/>
                  </a:cubicBezTo>
                  <a:cubicBezTo>
                    <a:pt x="3474720" y="4667250"/>
                    <a:pt x="3459481" y="4671060"/>
                    <a:pt x="3444241" y="4669790"/>
                  </a:cubicBezTo>
                  <a:cubicBezTo>
                    <a:pt x="3429000" y="4667250"/>
                    <a:pt x="3418841" y="4662170"/>
                    <a:pt x="3416300" y="4662170"/>
                  </a:cubicBezTo>
                  <a:close/>
                </a:path>
              </a:pathLst>
            </a:custGeom>
            <a:blipFill>
              <a:blip r:embed="rId2"/>
              <a:stretch>
                <a:fillRect t="-1211" b="-1211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294015" y="0"/>
            <a:ext cx="5838076" cy="5702949"/>
            <a:chOff x="0" y="0"/>
            <a:chExt cx="4828540" cy="4716780"/>
          </a:xfrm>
        </p:grpSpPr>
        <p:sp>
          <p:nvSpPr>
            <p:cNvPr id="5" name="Freeform 5"/>
            <p:cNvSpPr/>
            <p:nvPr/>
          </p:nvSpPr>
          <p:spPr>
            <a:xfrm>
              <a:off x="0" y="-7620"/>
              <a:ext cx="4833620" cy="4726940"/>
            </a:xfrm>
            <a:custGeom>
              <a:avLst/>
              <a:gdLst/>
              <a:ahLst/>
              <a:cxnLst/>
              <a:rect l="l" t="t" r="r" b="b"/>
              <a:pathLst>
                <a:path w="4833620" h="472694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79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09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39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1" y="4281170"/>
                    <a:pt x="4535170" y="4335780"/>
                    <a:pt x="4491991" y="4382770"/>
                  </a:cubicBezTo>
                  <a:cubicBezTo>
                    <a:pt x="4453891" y="4424679"/>
                    <a:pt x="4411981" y="4466590"/>
                    <a:pt x="4345941" y="4467860"/>
                  </a:cubicBezTo>
                  <a:cubicBezTo>
                    <a:pt x="4330700" y="4467860"/>
                    <a:pt x="4316731" y="4483100"/>
                    <a:pt x="4301491" y="4490720"/>
                  </a:cubicBezTo>
                  <a:cubicBezTo>
                    <a:pt x="4236720" y="4518660"/>
                    <a:pt x="4169411" y="4542790"/>
                    <a:pt x="4105911" y="4573270"/>
                  </a:cubicBezTo>
                  <a:cubicBezTo>
                    <a:pt x="3989070" y="4629150"/>
                    <a:pt x="3863341" y="4638040"/>
                    <a:pt x="3737611" y="4643120"/>
                  </a:cubicBezTo>
                  <a:cubicBezTo>
                    <a:pt x="3689351" y="4645660"/>
                    <a:pt x="3639820" y="4641850"/>
                    <a:pt x="3591561" y="4645660"/>
                  </a:cubicBezTo>
                  <a:cubicBezTo>
                    <a:pt x="3567431" y="4646930"/>
                    <a:pt x="3544570" y="4658360"/>
                    <a:pt x="3521711" y="4663440"/>
                  </a:cubicBezTo>
                  <a:cubicBezTo>
                    <a:pt x="3511551" y="4665980"/>
                    <a:pt x="3501391" y="4664710"/>
                    <a:pt x="3489961" y="4665980"/>
                  </a:cubicBezTo>
                  <a:cubicBezTo>
                    <a:pt x="3474720" y="4667250"/>
                    <a:pt x="3459481" y="4671060"/>
                    <a:pt x="3444241" y="4669790"/>
                  </a:cubicBezTo>
                  <a:cubicBezTo>
                    <a:pt x="3429000" y="4667250"/>
                    <a:pt x="3418841" y="4662170"/>
                    <a:pt x="3416300" y="4662170"/>
                  </a:cubicBezTo>
                  <a:close/>
                </a:path>
              </a:pathLst>
            </a:custGeom>
            <a:blipFill>
              <a:blip r:embed="rId3"/>
              <a:stretch>
                <a:fillRect l="-211" r="-32642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588029" y="0"/>
            <a:ext cx="5838076" cy="5702949"/>
            <a:chOff x="0" y="0"/>
            <a:chExt cx="4828540" cy="4716780"/>
          </a:xfrm>
        </p:grpSpPr>
        <p:sp>
          <p:nvSpPr>
            <p:cNvPr id="7" name="Freeform 7"/>
            <p:cNvSpPr/>
            <p:nvPr/>
          </p:nvSpPr>
          <p:spPr>
            <a:xfrm>
              <a:off x="0" y="-7620"/>
              <a:ext cx="4833620" cy="4726940"/>
            </a:xfrm>
            <a:custGeom>
              <a:avLst/>
              <a:gdLst/>
              <a:ahLst/>
              <a:cxnLst/>
              <a:rect l="l" t="t" r="r" b="b"/>
              <a:pathLst>
                <a:path w="4833620" h="472694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79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09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39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1" y="4281170"/>
                    <a:pt x="4535170" y="4335780"/>
                    <a:pt x="4491991" y="4382770"/>
                  </a:cubicBezTo>
                  <a:cubicBezTo>
                    <a:pt x="4453891" y="4424679"/>
                    <a:pt x="4411981" y="4466590"/>
                    <a:pt x="4345941" y="4467860"/>
                  </a:cubicBezTo>
                  <a:cubicBezTo>
                    <a:pt x="4330700" y="4467860"/>
                    <a:pt x="4316731" y="4483100"/>
                    <a:pt x="4301491" y="4490720"/>
                  </a:cubicBezTo>
                  <a:cubicBezTo>
                    <a:pt x="4236720" y="4518660"/>
                    <a:pt x="4169411" y="4542790"/>
                    <a:pt x="4105911" y="4573270"/>
                  </a:cubicBezTo>
                  <a:cubicBezTo>
                    <a:pt x="3989070" y="4629150"/>
                    <a:pt x="3863341" y="4638040"/>
                    <a:pt x="3737611" y="4643120"/>
                  </a:cubicBezTo>
                  <a:cubicBezTo>
                    <a:pt x="3689351" y="4645660"/>
                    <a:pt x="3639820" y="4641850"/>
                    <a:pt x="3591561" y="4645660"/>
                  </a:cubicBezTo>
                  <a:cubicBezTo>
                    <a:pt x="3567431" y="4646930"/>
                    <a:pt x="3544570" y="4658360"/>
                    <a:pt x="3521711" y="4663440"/>
                  </a:cubicBezTo>
                  <a:cubicBezTo>
                    <a:pt x="3511551" y="4665980"/>
                    <a:pt x="3501391" y="4664710"/>
                    <a:pt x="3489961" y="4665980"/>
                  </a:cubicBezTo>
                  <a:cubicBezTo>
                    <a:pt x="3474720" y="4667250"/>
                    <a:pt x="3459481" y="4671060"/>
                    <a:pt x="3444241" y="4669790"/>
                  </a:cubicBezTo>
                  <a:cubicBezTo>
                    <a:pt x="3429000" y="4667250"/>
                    <a:pt x="3418841" y="4662170"/>
                    <a:pt x="3416300" y="4662170"/>
                  </a:cubicBezTo>
                  <a:close/>
                </a:path>
              </a:pathLst>
            </a:custGeom>
            <a:blipFill>
              <a:blip r:embed="rId4"/>
              <a:stretch>
                <a:fillRect r="-92079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12909967" y="3707981"/>
            <a:ext cx="3094830" cy="1516467"/>
          </a:xfrm>
          <a:custGeom>
            <a:avLst/>
            <a:gdLst/>
            <a:ahLst/>
            <a:cxnLst/>
            <a:rect l="l" t="t" r="r" b="b"/>
            <a:pathLst>
              <a:path w="3094830" h="1516467">
                <a:moveTo>
                  <a:pt x="0" y="0"/>
                </a:moveTo>
                <a:lnTo>
                  <a:pt x="3094830" y="0"/>
                </a:lnTo>
                <a:lnTo>
                  <a:pt x="3094830" y="1516467"/>
                </a:lnTo>
                <a:lnTo>
                  <a:pt x="0" y="15164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2780933" y="6301203"/>
            <a:ext cx="12726135" cy="3612342"/>
          </a:xfrm>
          <a:custGeom>
            <a:avLst/>
            <a:gdLst/>
            <a:ahLst/>
            <a:cxnLst/>
            <a:rect l="l" t="t" r="r" b="b"/>
            <a:pathLst>
              <a:path w="12726135" h="3612342">
                <a:moveTo>
                  <a:pt x="0" y="0"/>
                </a:moveTo>
                <a:lnTo>
                  <a:pt x="12726134" y="0"/>
                </a:lnTo>
                <a:lnTo>
                  <a:pt x="12726134" y="3612343"/>
                </a:lnTo>
                <a:lnTo>
                  <a:pt x="0" y="36123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981114" y="6301203"/>
            <a:ext cx="3094830" cy="1516467"/>
          </a:xfrm>
          <a:custGeom>
            <a:avLst/>
            <a:gdLst/>
            <a:ahLst/>
            <a:cxnLst/>
            <a:rect l="l" t="t" r="r" b="b"/>
            <a:pathLst>
              <a:path w="3094830" h="1516467">
                <a:moveTo>
                  <a:pt x="0" y="0"/>
                </a:moveTo>
                <a:lnTo>
                  <a:pt x="3094830" y="0"/>
                </a:lnTo>
                <a:lnTo>
                  <a:pt x="3094830" y="1516467"/>
                </a:lnTo>
                <a:lnTo>
                  <a:pt x="0" y="15164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223674" y="2204027"/>
            <a:ext cx="1735164" cy="791669"/>
          </a:xfrm>
          <a:custGeom>
            <a:avLst/>
            <a:gdLst/>
            <a:ahLst/>
            <a:cxnLst/>
            <a:rect l="l" t="t" r="r" b="b"/>
            <a:pathLst>
              <a:path w="1735164" h="791669">
                <a:moveTo>
                  <a:pt x="0" y="0"/>
                </a:moveTo>
                <a:lnTo>
                  <a:pt x="1735164" y="0"/>
                </a:lnTo>
                <a:lnTo>
                  <a:pt x="1735164" y="791668"/>
                </a:lnTo>
                <a:lnTo>
                  <a:pt x="0" y="79166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035148" y="2059806"/>
            <a:ext cx="1735164" cy="791669"/>
          </a:xfrm>
          <a:custGeom>
            <a:avLst/>
            <a:gdLst/>
            <a:ahLst/>
            <a:cxnLst/>
            <a:rect l="l" t="t" r="r" b="b"/>
            <a:pathLst>
              <a:path w="1735164" h="791669">
                <a:moveTo>
                  <a:pt x="0" y="0"/>
                </a:moveTo>
                <a:lnTo>
                  <a:pt x="1735164" y="0"/>
                </a:lnTo>
                <a:lnTo>
                  <a:pt x="1735164" y="791669"/>
                </a:lnTo>
                <a:lnTo>
                  <a:pt x="0" y="7916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8276335">
            <a:off x="11520515" y="5215896"/>
            <a:ext cx="2135029" cy="974107"/>
          </a:xfrm>
          <a:custGeom>
            <a:avLst/>
            <a:gdLst/>
            <a:ahLst/>
            <a:cxnLst/>
            <a:rect l="l" t="t" r="r" b="b"/>
            <a:pathLst>
              <a:path w="2135029" h="974107">
                <a:moveTo>
                  <a:pt x="0" y="0"/>
                </a:moveTo>
                <a:lnTo>
                  <a:pt x="2135029" y="0"/>
                </a:lnTo>
                <a:lnTo>
                  <a:pt x="2135029" y="974107"/>
                </a:lnTo>
                <a:lnTo>
                  <a:pt x="0" y="97410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422539" y="529163"/>
            <a:ext cx="4664075" cy="9228674"/>
            <a:chOff x="0" y="0"/>
            <a:chExt cx="2620010" cy="5184140"/>
          </a:xfrm>
        </p:grpSpPr>
        <p:sp>
          <p:nvSpPr>
            <p:cNvPr id="3" name="Freeform 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3" b="-3"/>
              </a:stretch>
            </a:blipFill>
          </p:spPr>
          <p:txBody>
            <a:bodyPr/>
            <a:lstStyle/>
            <a:p>
              <a:endParaRPr lang="de-DE" dirty="0"/>
            </a:p>
          </p:txBody>
        </p:sp>
        <p:sp>
          <p:nvSpPr>
            <p:cNvPr id="5" name="Freeform 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6811962" y="529163"/>
            <a:ext cx="4664075" cy="9228674"/>
            <a:chOff x="0" y="0"/>
            <a:chExt cx="2620010" cy="5184140"/>
          </a:xfrm>
        </p:grpSpPr>
        <p:sp>
          <p:nvSpPr>
            <p:cNvPr id="13" name="Freeform 1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t="-3" b="-3"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12199938" y="529163"/>
            <a:ext cx="4664075" cy="9228674"/>
            <a:chOff x="0" y="0"/>
            <a:chExt cx="2620010" cy="5184140"/>
          </a:xfrm>
        </p:grpSpPr>
        <p:sp>
          <p:nvSpPr>
            <p:cNvPr id="23" name="Freeform 2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t="-3" b="-3"/>
              </a:stretch>
            </a:blipFill>
          </p:spPr>
        </p:sp>
        <p:sp>
          <p:nvSpPr>
            <p:cNvPr id="25" name="Freeform 2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33" name="Freeform 33"/>
          <p:cNvSpPr/>
          <p:nvPr/>
        </p:nvSpPr>
        <p:spPr>
          <a:xfrm rot="-2975597">
            <a:off x="6461947" y="2848801"/>
            <a:ext cx="1735164" cy="791669"/>
          </a:xfrm>
          <a:custGeom>
            <a:avLst/>
            <a:gdLst/>
            <a:ahLst/>
            <a:cxnLst/>
            <a:rect l="l" t="t" r="r" b="b"/>
            <a:pathLst>
              <a:path w="1735164" h="791669">
                <a:moveTo>
                  <a:pt x="0" y="0"/>
                </a:moveTo>
                <a:lnTo>
                  <a:pt x="1735164" y="0"/>
                </a:lnTo>
                <a:lnTo>
                  <a:pt x="1735164" y="791669"/>
                </a:lnTo>
                <a:lnTo>
                  <a:pt x="0" y="7916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 rot="2700000">
            <a:off x="12479729" y="7178703"/>
            <a:ext cx="1735164" cy="791669"/>
          </a:xfrm>
          <a:custGeom>
            <a:avLst/>
            <a:gdLst/>
            <a:ahLst/>
            <a:cxnLst/>
            <a:rect l="l" t="t" r="r" b="b"/>
            <a:pathLst>
              <a:path w="1735164" h="791669">
                <a:moveTo>
                  <a:pt x="0" y="0"/>
                </a:moveTo>
                <a:lnTo>
                  <a:pt x="1735164" y="0"/>
                </a:lnTo>
                <a:lnTo>
                  <a:pt x="1735164" y="791669"/>
                </a:lnTo>
                <a:lnTo>
                  <a:pt x="0" y="7916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C6F54FFD-85F4-9335-79AE-2AB4387344DE}"/>
              </a:ext>
            </a:extLst>
          </p:cNvPr>
          <p:cNvSpPr/>
          <p:nvPr/>
        </p:nvSpPr>
        <p:spPr>
          <a:xfrm>
            <a:off x="4994171" y="993820"/>
            <a:ext cx="882187" cy="761534"/>
          </a:xfrm>
          <a:prstGeom prst="ellipse">
            <a:avLst/>
          </a:prstGeom>
          <a:noFill/>
          <a:ln w="76200">
            <a:solidFill>
              <a:srgbClr val="BF0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28700" y="2520315"/>
            <a:ext cx="6534348" cy="5246370"/>
            <a:chOff x="0" y="0"/>
            <a:chExt cx="7467600" cy="59956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l="l" t="t" r="r" b="b"/>
              <a:pathLst>
                <a:path w="6827520" h="383540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b="-29721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2109638" y="1539673"/>
            <a:ext cx="4122837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Frutiger Next LT W1G 2"/>
              </a:rPr>
              <a:t>web.telegram.org/a/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724952" y="2520315"/>
            <a:ext cx="6534348" cy="5246370"/>
            <a:chOff x="0" y="0"/>
            <a:chExt cx="7467600" cy="59956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l="l" t="t" r="r" b="b"/>
              <a:pathLst>
                <a:path w="6827520" h="383540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3"/>
              <a:stretch>
                <a:fillRect b="-84895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11703447" y="712267"/>
            <a:ext cx="4577358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Frutiger Next LT W1G 2"/>
              </a:rPr>
              <a:t>t.me/Lernassistent_bot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980863" y="1539673"/>
            <a:ext cx="4022527" cy="72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000000"/>
                </a:solidFill>
                <a:latin typeface="Frutiger Next LT W1G 2"/>
              </a:rPr>
              <a:t>@Lernassistent_bot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</Words>
  <Application>Microsoft Office PowerPoint</Application>
  <PresentationFormat>Benutzerdefiniert</PresentationFormat>
  <Paragraphs>40</Paragraphs>
  <Slides>11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20" baseType="lpstr">
      <vt:lpstr>Frutiger Next LT W1G 2 Semi-Bold</vt:lpstr>
      <vt:lpstr>Frutiger Next LT W1G 1</vt:lpstr>
      <vt:lpstr>Wingdings</vt:lpstr>
      <vt:lpstr>Noto Sans</vt:lpstr>
      <vt:lpstr>Frutiger Next LT W1G 2</vt:lpstr>
      <vt:lpstr>Arial</vt:lpstr>
      <vt:lpstr>Cerebri Bold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Alex MA</dc:title>
  <dc:creator>Daniel Alexander Vikete</dc:creator>
  <cp:lastModifiedBy>Daniel Alexander Vikete</cp:lastModifiedBy>
  <cp:revision>4</cp:revision>
  <dcterms:created xsi:type="dcterms:W3CDTF">2006-08-16T00:00:00Z</dcterms:created>
  <dcterms:modified xsi:type="dcterms:W3CDTF">2023-10-15T18:01:22Z</dcterms:modified>
  <dc:identifier>DAFxOAKEsVA</dc:identifier>
</cp:coreProperties>
</file>

<file path=docProps/thumbnail.jpeg>
</file>